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0"/>
  </p:handoutMasterIdLst>
  <p:sldIdLst>
    <p:sldId id="256" r:id="rId2"/>
    <p:sldId id="264" r:id="rId3"/>
    <p:sldId id="257" r:id="rId4"/>
    <p:sldId id="278" r:id="rId5"/>
    <p:sldId id="277" r:id="rId6"/>
    <p:sldId id="259" r:id="rId7"/>
    <p:sldId id="260" r:id="rId8"/>
    <p:sldId id="266" r:id="rId9"/>
  </p:sldIdLst>
  <p:sldSz cx="12192000" cy="6858000"/>
  <p:notesSz cx="10020300" cy="68881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>
        <p:scale>
          <a:sx n="62" d="100"/>
          <a:sy n="62" d="100"/>
        </p:scale>
        <p:origin x="42" y="-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合計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00B1-410E-B675-E707F437CC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00B1-410E-B675-E707F437CC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00B1-410E-B675-E707F437CC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00B1-410E-B675-E707F437CCCA}"/>
              </c:ext>
            </c:extLst>
          </c:dPt>
          <c:dLbls>
            <c:dLbl>
              <c:idx val="0"/>
              <c:layout>
                <c:manualLayout>
                  <c:x val="-0.1670639692937689"/>
                  <c:y val="6.498585358281827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lang="ja-JP"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81012AAF-9894-49C6-B070-036E07701F41}" type="CATEGORYNAME">
                      <a:rPr lang="en-US" altLang="ja-JP" sz="2800" dirty="0"/>
                      <a:pPr>
                        <a:defRPr lang="ja-JP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ja-JP" altLang="en-US" sz="2800" baseline="0" dirty="0"/>
                      <a:t>
</a:t>
                    </a:r>
                    <a:fld id="{AE871D98-EF8F-4825-A1A9-D264C2B49BFC}" type="PERCENTAGE">
                      <a:rPr lang="en-US" altLang="ja-JP" sz="2800" baseline="0" smtClean="0"/>
                      <a:pPr>
                        <a:defRPr lang="ja-JP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ja-JP" altLang="en-US" sz="28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ja-JP"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0873415623553574"/>
                      <c:h val="0.419961617701013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00B1-410E-B675-E707F437CCCA}"/>
                </c:ext>
              </c:extLst>
            </c:dLbl>
            <c:dLbl>
              <c:idx val="1"/>
              <c:layout>
                <c:manualLayout>
                  <c:x val="0.18533106418758449"/>
                  <c:y val="-0.3215906605424322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lang="ja-JP" sz="176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1B6A788-66A8-47B1-8920-EAF19DF89896}" type="CATEGORYNAME">
                      <a:rPr lang="en-US" altLang="ja-JP" sz="1760" baseline="0"/>
                      <a:pPr>
                        <a:defRPr lang="ja-JP" sz="176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ja-JP" altLang="en-US" sz="1760" baseline="0" dirty="0"/>
                      <a:t>
</a:t>
                    </a:r>
                    <a:fld id="{7E4D6A53-8598-414D-90B5-DE5D07B87557}" type="PERCENTAGE">
                      <a:rPr lang="en-US" altLang="ja-JP" sz="1760" baseline="0"/>
                      <a:pPr>
                        <a:defRPr lang="ja-JP" sz="176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ja-JP" altLang="en-US" sz="176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ja-JP" sz="176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5529971521142874"/>
                      <c:h val="0.25812060790788244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0B1-410E-B675-E707F437CCCA}"/>
                </c:ext>
              </c:extLst>
            </c:dLbl>
            <c:dLbl>
              <c:idx val="2"/>
              <c:layout>
                <c:manualLayout>
                  <c:x val="0.20407152660014191"/>
                  <c:y val="6.272401433691751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lang="ja-JP" sz="18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0D02128-CC30-4658-81AD-F4A3786E2DF1}" type="CATEGORYNAME">
                      <a:rPr lang="en-US" altLang="ja-JP" sz="1800"/>
                      <a:pPr>
                        <a:defRPr lang="ja-JP" sz="18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ja-JP" altLang="en-US" sz="1800" baseline="0" dirty="0"/>
                      <a:t>
</a:t>
                    </a:r>
                    <a:fld id="{CC44810F-41CA-40EB-B8EA-8863CE84E0D7}" type="PERCENTAGE">
                      <a:rPr lang="en-US" altLang="ja-JP" sz="1800" baseline="0"/>
                      <a:pPr>
                        <a:defRPr lang="ja-JP" sz="180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ja-JP" altLang="en-US" sz="18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18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00B1-410E-B675-E707F437CCCA}"/>
                </c:ext>
              </c:extLst>
            </c:dLbl>
            <c:dLbl>
              <c:idx val="3"/>
              <c:layout>
                <c:manualLayout>
                  <c:x val="9.1126279173648267E-2"/>
                  <c:y val="0.1097670250896057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lang="ja-JP" sz="133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D8784917-5EE4-4B1A-BA9C-70A14CA2BE5B}" type="CATEGORYNAME">
                      <a:rPr lang="en-US" altLang="ja-JP" sz="1190" baseline="0"/>
                      <a:pPr>
                        <a:defRPr lang="ja-JP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ja-JP" altLang="en-US" sz="2400" baseline="0" dirty="0"/>
                      <a:t>
</a:t>
                    </a:r>
                    <a:fld id="{C1949E78-CE53-421E-B783-16E2E6D91357}" type="PERCENTAGE">
                      <a:rPr lang="en-US" altLang="ja-JP" sz="1600" baseline="0"/>
                      <a:pPr>
                        <a:defRPr lang="ja-JP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ja-JP" altLang="en-US" sz="24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133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00B1-410E-B675-E707F437CC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医療(88案件)</c:v>
                </c:pt>
                <c:pt idx="1">
                  <c:v>教育(46案件)</c:v>
                </c:pt>
                <c:pt idx="2">
                  <c:v>その他(37案件)</c:v>
                </c:pt>
                <c:pt idx="3">
                  <c:v>障がい者支援
(16案件)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88</c:v>
                </c:pt>
                <c:pt idx="1">
                  <c:v>46</c:v>
                </c:pt>
                <c:pt idx="2">
                  <c:v>37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0B1-410E-B675-E707F437CCCA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179493605900318"/>
          <c:y val="0"/>
          <c:w val="0.58474834917625573"/>
          <c:h val="1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合計</c:v>
                </c:pt>
              </c:strCache>
            </c:strRef>
          </c:tx>
          <c:dPt>
            <c:idx val="0"/>
            <c:bubble3D val="0"/>
            <c:spPr>
              <a:solidFill>
                <a:srgbClr val="FFC000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2AF-43D0-9C43-A2C958D9A78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2AF-43D0-9C43-A2C958D9A78C}"/>
              </c:ext>
            </c:extLst>
          </c:dPt>
          <c:dPt>
            <c:idx val="2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2AF-43D0-9C43-A2C958D9A78C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62AF-43D0-9C43-A2C958D9A78C}"/>
              </c:ext>
            </c:extLst>
          </c:dPt>
          <c:dPt>
            <c:idx val="4"/>
            <c:bubble3D val="0"/>
            <c:spPr>
              <a:solidFill>
                <a:schemeClr val="accent2">
                  <a:lumMod val="7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62AF-43D0-9C43-A2C958D9A78C}"/>
              </c:ext>
            </c:extLst>
          </c:dPt>
          <c:dLbls>
            <c:dLbl>
              <c:idx val="0"/>
              <c:layout>
                <c:manualLayout>
                  <c:x val="-5.5189154992491295E-2"/>
                  <c:y val="2.14776632302405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lang="ja-JP" sz="16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21B6A788-66A8-47B1-8920-EAF19DF89896}" type="CATEGORYNAME">
                      <a:rPr lang="ja-JP" altLang="en-US" sz="1600"/>
                      <a:pPr>
                        <a:defRPr lang="ja-JP" sz="16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ja-JP" altLang="en-US" sz="1600" baseline="0" dirty="0"/>
                      <a:t>
</a:t>
                    </a:r>
                    <a:fld id="{7E4D6A53-8598-414D-90B5-DE5D07B87557}" type="PERCENTAGE">
                      <a:rPr lang="en-US" altLang="ja-JP" sz="1600" baseline="0"/>
                      <a:pPr>
                        <a:defRPr lang="ja-JP" sz="160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ja-JP" altLang="en-US" sz="1600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16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62AF-43D0-9C43-A2C958D9A78C}"/>
                </c:ext>
              </c:extLst>
            </c:dLbl>
            <c:dLbl>
              <c:idx val="1"/>
              <c:layout>
                <c:manualLayout>
                  <c:x val="-0.21305580764543117"/>
                  <c:y val="-0.2362543800903753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ja-JP" sz="24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55674649774736"/>
                      <c:h val="0.1808916443434261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62AF-43D0-9C43-A2C958D9A78C}"/>
                </c:ext>
              </c:extLst>
            </c:dLbl>
            <c:dLbl>
              <c:idx val="2"/>
              <c:layout>
                <c:manualLayout>
                  <c:x val="0.20792193276240872"/>
                  <c:y val="-9.8797250859106456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ja-JP" sz="20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695716852651727"/>
                      <c:h val="0.1812393457261141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62AF-43D0-9C43-A2C958D9A78C}"/>
                </c:ext>
              </c:extLst>
            </c:dLbl>
            <c:dLbl>
              <c:idx val="3"/>
              <c:layout>
                <c:manualLayout>
                  <c:x val="0.10845310690384896"/>
                  <c:y val="0.1535652920962199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ja-JP" sz="14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450752193518786"/>
                      <c:h val="0.1533183835268014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62AF-43D0-9C43-A2C958D9A78C}"/>
                </c:ext>
              </c:extLst>
            </c:dLbl>
            <c:dLbl>
              <c:idx val="4"/>
              <c:layout>
                <c:manualLayout>
                  <c:x val="6.7382107839669442E-2"/>
                  <c:y val="3.006864396460752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lang="ja-JP" sz="1300" b="1" i="0" u="none" strike="noStrike" kern="1200" spc="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F9BEAF5-98EB-4E70-8849-5D8417F22133}" type="CATEGORYNAME">
                      <a:rPr lang="ja-JP" altLang="en-US">
                        <a:solidFill>
                          <a:schemeClr val="tx1"/>
                        </a:solidFill>
                      </a:rPr>
                      <a:pPr>
                        <a:defRPr lang="ja-JP" sz="1300">
                          <a:solidFill>
                            <a:schemeClr val="tx1"/>
                          </a:solidFill>
                        </a:defRPr>
                      </a:pPr>
                      <a:t>[分類名]</a:t>
                    </a:fld>
                    <a:r>
                      <a:rPr lang="ja-JP" altLang="en-US" baseline="0" dirty="0">
                        <a:solidFill>
                          <a:schemeClr val="tx1"/>
                        </a:solidFill>
                      </a:rPr>
                      <a:t>
</a:t>
                    </a:r>
                    <a:fld id="{A99A92EB-1E4A-4864-9B6E-F66F0E506319}" type="PERCENTAGE">
                      <a:rPr lang="en-US" altLang="ja-JP" baseline="0">
                        <a:solidFill>
                          <a:schemeClr val="tx1"/>
                        </a:solidFill>
                      </a:rPr>
                      <a:pPr>
                        <a:defRPr lang="ja-JP" sz="1300">
                          <a:solidFill>
                            <a:schemeClr val="tx1"/>
                          </a:solidFill>
                        </a:defRPr>
                      </a:pPr>
                      <a:t>[パーセンテージ]</a:t>
                    </a:fld>
                    <a:endParaRPr lang="ja-JP" alt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ja-JP" sz="13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380161413877228"/>
                      <c:h val="0.1491600035176015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62AF-43D0-9C43-A2C958D9A78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33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NGO/その他</c:v>
                </c:pt>
                <c:pt idx="1">
                  <c:v>医療機関</c:v>
                </c:pt>
                <c:pt idx="2">
                  <c:v>地方自治体</c:v>
                </c:pt>
                <c:pt idx="3">
                  <c:v>障がい者施設</c:v>
                </c:pt>
                <c:pt idx="4">
                  <c:v>教育機関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10</c:v>
                </c:pt>
                <c:pt idx="1">
                  <c:v>58</c:v>
                </c:pt>
                <c:pt idx="2">
                  <c:v>30</c:v>
                </c:pt>
                <c:pt idx="3">
                  <c:v>9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2AF-43D0-9C43-A2C958D9A78C}"/>
            </c:ext>
          </c:extLst>
        </c:ser>
        <c:dLbls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  <c:perspective val="6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2.46415770609319E-2"/>
          <c:w val="1"/>
          <c:h val="0.97535842293906805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合計</c:v>
                </c:pt>
              </c:strCache>
            </c:strRef>
          </c:tx>
          <c:explosion val="1"/>
          <c:dPt>
            <c:idx val="0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1-B4D3-41CF-8B38-B59D4BCA79C1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3-B4D3-41CF-8B38-B59D4BCA79C1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5-B4D3-41CF-8B38-B59D4BCA79C1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7-B4D3-41CF-8B38-B59D4BCA79C1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9-B4D3-41CF-8B38-B59D4BCA79C1}"/>
              </c:ext>
            </c:extLst>
          </c:dPt>
          <c:dPt>
            <c:idx val="5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B-B4D3-41CF-8B38-B59D4BCA79C1}"/>
              </c:ext>
            </c:extLst>
          </c:dPt>
          <c:dPt>
            <c:idx val="6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D-B4D3-41CF-8B38-B59D4BCA79C1}"/>
              </c:ext>
            </c:extLst>
          </c:dPt>
          <c:dPt>
            <c:idx val="7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F-B4D3-41CF-8B38-B59D4BCA79C1}"/>
              </c:ext>
            </c:extLst>
          </c:dPt>
          <c:dPt>
            <c:idx val="8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20000"/>
                  </a:prstClr>
                </a:outerShdw>
              </a:effectLst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11-B4D3-41CF-8B38-B59D4BCA79C1}"/>
              </c:ext>
            </c:extLst>
          </c:dPt>
          <c:dLbls>
            <c:dLbl>
              <c:idx val="7"/>
              <c:layout>
                <c:manualLayout>
                  <c:x val="-1.0612829626651388E-3"/>
                  <c:y val="1.400089605734767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4D3-41CF-8B38-B59D4BCA79C1}"/>
                </c:ext>
              </c:extLst>
            </c:dLbl>
            <c:dLbl>
              <c:idx val="8"/>
              <c:layout>
                <c:manualLayout>
                  <c:x val="3.6043726788871792E-2"/>
                  <c:y val="4.528978988513533E-2"/>
                </c:manualLayout>
              </c:layout>
              <c:tx>
                <c:rich>
                  <a:bodyPr/>
                  <a:lstStyle/>
                  <a:p>
                    <a:fld id="{ADD19C4B-CC44-493F-A8B9-1CB2BEDA4805}" type="CATEGORYNAME">
                      <a:rPr lang="en-US" altLang="ja-JP">
                        <a:solidFill>
                          <a:schemeClr val="tx1"/>
                        </a:solidFill>
                      </a:rPr>
                      <a:pPr/>
                      <a:t>[分類名]</a:t>
                    </a:fld>
                    <a:r>
                      <a:rPr lang="ja-JP" altLang="en-US" baseline="0" dirty="0"/>
                      <a:t>
</a:t>
                    </a:r>
                    <a:fld id="{EAD03DA9-CFAD-4DDE-B617-774B24BC5ACD}" type="VALUE">
                      <a:rPr lang="en-US" altLang="ja-JP" baseline="0" smtClean="0">
                        <a:solidFill>
                          <a:schemeClr val="tx1"/>
                        </a:solidFill>
                      </a:rPr>
                      <a:pPr/>
                      <a:t>[値]</a:t>
                    </a:fld>
                    <a:r>
                      <a:rPr lang="en-US" altLang="ja-JP" baseline="0" dirty="0">
                        <a:solidFill>
                          <a:schemeClr val="tx1"/>
                        </a:solidFill>
                      </a:rPr>
                      <a:t>%</a:t>
                    </a:r>
                  </a:p>
                </c:rich>
              </c:tx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8805523328065239E-2"/>
                      <c:h val="9.0154658087093928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B4D3-41CF-8B38-B59D4BCA79C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Sheet1!$A$2:$A$10</c:f>
              <c:strCache>
                <c:ptCount val="9"/>
                <c:pt idx="0">
                  <c:v>ビシュケク市(44)</c:v>
                </c:pt>
                <c:pt idx="1">
                  <c:v>チュイ州(27)</c:v>
                </c:pt>
                <c:pt idx="2">
                  <c:v>オシュ州(26)</c:v>
                </c:pt>
                <c:pt idx="3">
                  <c:v>イシククリ州(24)</c:v>
                </c:pt>
                <c:pt idx="4">
                  <c:v>ナリン州(18)</c:v>
                </c:pt>
                <c:pt idx="5">
                  <c:v>タラス州(17)</c:v>
                </c:pt>
                <c:pt idx="6">
                  <c:v>ジャラル・アバド州(12)</c:v>
                </c:pt>
                <c:pt idx="7">
                  <c:v>バトケン州(10)</c:v>
                </c:pt>
                <c:pt idx="8">
                  <c:v>複数の州(9)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44</c:v>
                </c:pt>
                <c:pt idx="1">
                  <c:v>27</c:v>
                </c:pt>
                <c:pt idx="2">
                  <c:v>26</c:v>
                </c:pt>
                <c:pt idx="3">
                  <c:v>24</c:v>
                </c:pt>
                <c:pt idx="4">
                  <c:v>18</c:v>
                </c:pt>
                <c:pt idx="5">
                  <c:v>17</c:v>
                </c:pt>
                <c:pt idx="6">
                  <c:v>12</c:v>
                </c:pt>
                <c:pt idx="7">
                  <c:v>10</c:v>
                </c:pt>
                <c:pt idx="8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B4D3-41CF-8B38-B59D4BCA79C1}"/>
            </c:ext>
          </c:extLst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alpha val="78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pattFill prst="dkDnDiag">
      <a:fgClr>
        <a:schemeClr val="lt1">
          <a:lumMod val="95000"/>
        </a:schemeClr>
      </a:fgClr>
      <a:bgClr>
        <a:schemeClr val="lt1"/>
      </a:bgClr>
    </a:patt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9.8029257022876182E-2"/>
                  <c:y val="-1.543450064850843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A14-42C7-AE05-9F44D3453911}"/>
                </c:ext>
              </c:extLst>
            </c:dLbl>
            <c:dLbl>
              <c:idx val="1"/>
              <c:spPr>
                <a:noFill/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1197" b="0" i="0" u="none" strike="noStrike" kern="1200" baseline="0">
                      <a:solidFill>
                        <a:srgbClr val="FF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CA14-42C7-AE05-9F44D3453911}"/>
                </c:ext>
              </c:extLst>
            </c:dLbl>
            <c:dLbl>
              <c:idx val="2"/>
              <c:layout>
                <c:manualLayout>
                  <c:x val="-4.1625029687826817E-2"/>
                  <c:y val="-3.09987029831387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A14-42C7-AE05-9F44D3453911}"/>
                </c:ext>
              </c:extLst>
            </c:dLbl>
            <c:dLbl>
              <c:idx val="3"/>
              <c:layout>
                <c:manualLayout>
                  <c:x val="-1.6108831607685538E-2"/>
                  <c:y val="-3.878080415045395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A14-42C7-AE05-9F44D3453911}"/>
                </c:ext>
              </c:extLst>
            </c:dLbl>
            <c:dLbl>
              <c:idx val="4"/>
              <c:layout>
                <c:manualLayout>
                  <c:x val="-7.6011411122947469E-3"/>
                  <c:y val="-2.84046692607003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A14-42C7-AE05-9F44D3453911}"/>
                </c:ext>
              </c:extLst>
            </c:dLbl>
            <c:dLbl>
              <c:idx val="5"/>
              <c:layout>
                <c:manualLayout>
                  <c:x val="-4.1175085954586028E-2"/>
                  <c:y val="2.60700389105057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A14-42C7-AE05-9F44D3453911}"/>
                </c:ext>
              </c:extLst>
            </c:dLbl>
            <c:dLbl>
              <c:idx val="6"/>
              <c:layout>
                <c:manualLayout>
                  <c:x val="-6.2662410653652453E-2"/>
                  <c:y val="-2.451351654973099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lang="ja-JP" sz="1197" b="0" i="0" u="none" strike="noStrike" kern="1200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6CC103B2-088B-4C07-A2E6-06934A1DAAF7}" type="VALUE">
                      <a:rPr lang="en-US" altLang="ja-JP" baseline="0">
                        <a:solidFill>
                          <a:schemeClr val="tx1"/>
                        </a:solidFill>
                      </a:rPr>
                      <a:pPr>
                        <a:defRPr lang="ja-JP">
                          <a:solidFill>
                            <a:schemeClr val="tx1"/>
                          </a:solidFill>
                        </a:defRPr>
                      </a:pPr>
                      <a:t>[値]</a:t>
                    </a:fld>
                    <a:endParaRPr lang="ru-RU"/>
                  </a:p>
                </c:rich>
              </c:tx>
              <c:spPr>
                <a:noFill/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lang="ja-JP"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2949467353330508E-2"/>
                      <c:h val="4.6433203631647206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CA14-42C7-AE05-9F44D3453911}"/>
                </c:ext>
              </c:extLst>
            </c:dLbl>
            <c:dLbl>
              <c:idx val="7"/>
              <c:layout>
                <c:manualLayout>
                  <c:x val="-1.6829481793828049E-2"/>
                  <c:y val="-3.3592736705577268E-2"/>
                </c:manualLayout>
              </c:layout>
              <c:spPr>
                <a:noFill/>
                <a:ln>
                  <a:solidFill>
                    <a:schemeClr val="tx1"/>
                  </a:solidFill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lang="ja-JP" sz="1197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A14-42C7-AE05-9F44D3453911}"/>
                </c:ext>
              </c:extLst>
            </c:dLbl>
            <c:spPr>
              <a:noFill/>
              <a:ln>
                <a:solidFill>
                  <a:schemeClr val="tx1"/>
                </a:solidFill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Sheet1!$B$2:$B$13</c:f>
              <c:numCache>
                <c:formatCode>\$#,##0_);[Red]\(\$#,##0\)</c:formatCode>
                <c:ptCount val="12"/>
                <c:pt idx="0">
                  <c:v>1047267</c:v>
                </c:pt>
                <c:pt idx="1">
                  <c:v>1620691</c:v>
                </c:pt>
                <c:pt idx="2">
                  <c:v>1535556</c:v>
                </c:pt>
                <c:pt idx="3">
                  <c:v>1305014</c:v>
                </c:pt>
                <c:pt idx="4">
                  <c:v>557178</c:v>
                </c:pt>
                <c:pt idx="5">
                  <c:v>368318</c:v>
                </c:pt>
                <c:pt idx="6">
                  <c:v>533088</c:v>
                </c:pt>
                <c:pt idx="7">
                  <c:v>613582</c:v>
                </c:pt>
                <c:pt idx="8">
                  <c:v>461763</c:v>
                </c:pt>
                <c:pt idx="9">
                  <c:v>375443</c:v>
                </c:pt>
                <c:pt idx="10">
                  <c:v>724613</c:v>
                </c:pt>
                <c:pt idx="11" formatCode="[$$-409]#,##0">
                  <c:v>743364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A14-42C7-AE05-9F44D34539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5911656"/>
        <c:axId val="435912832"/>
      </c:lineChart>
      <c:catAx>
        <c:axId val="435911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5912832"/>
        <c:crosses val="autoZero"/>
        <c:auto val="1"/>
        <c:lblAlgn val="ctr"/>
        <c:lblOffset val="100"/>
        <c:noMultiLvlLbl val="0"/>
      </c:catAx>
      <c:valAx>
        <c:axId val="435912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\$#,##0_);[Red]\(\$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59116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系列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15</c:v>
                </c:pt>
                <c:pt idx="1">
                  <c:v>18</c:v>
                </c:pt>
                <c:pt idx="2">
                  <c:v>12</c:v>
                </c:pt>
                <c:pt idx="3">
                  <c:v>13</c:v>
                </c:pt>
                <c:pt idx="4">
                  <c:v>7</c:v>
                </c:pt>
                <c:pt idx="5">
                  <c:v>5</c:v>
                </c:pt>
                <c:pt idx="6">
                  <c:v>8</c:v>
                </c:pt>
                <c:pt idx="7">
                  <c:v>9</c:v>
                </c:pt>
                <c:pt idx="8">
                  <c:v>8</c:v>
                </c:pt>
                <c:pt idx="9">
                  <c:v>7</c:v>
                </c:pt>
                <c:pt idx="10">
                  <c:v>9</c:v>
                </c:pt>
                <c:pt idx="1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68B-40C5-BC6A-F83E5571EFA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435910088"/>
        <c:axId val="435913224"/>
      </c:barChart>
      <c:catAx>
        <c:axId val="435910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5913224"/>
        <c:crosses val="autoZero"/>
        <c:auto val="1"/>
        <c:lblAlgn val="ctr"/>
        <c:lblOffset val="100"/>
        <c:noMultiLvlLbl val="0"/>
      </c:catAx>
      <c:valAx>
        <c:axId val="4359132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0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t" anchorCtr="0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5910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申請数</c:v>
                </c:pt>
              </c:strCache>
            </c:strRef>
          </c:tx>
          <c:spPr>
            <a:pattFill prst="narHorz">
              <a:fgClr>
                <a:schemeClr val="accent3"/>
              </a:fgClr>
              <a:bgClr>
                <a:schemeClr val="accent3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3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130</c:v>
                </c:pt>
                <c:pt idx="1">
                  <c:v>138</c:v>
                </c:pt>
                <c:pt idx="2">
                  <c:v>130</c:v>
                </c:pt>
                <c:pt idx="3">
                  <c:v>113</c:v>
                </c:pt>
                <c:pt idx="4">
                  <c:v>89</c:v>
                </c:pt>
                <c:pt idx="5">
                  <c:v>58</c:v>
                </c:pt>
                <c:pt idx="6">
                  <c:v>31</c:v>
                </c:pt>
                <c:pt idx="7">
                  <c:v>56</c:v>
                </c:pt>
                <c:pt idx="8">
                  <c:v>40</c:v>
                </c:pt>
                <c:pt idx="9">
                  <c:v>51</c:v>
                </c:pt>
                <c:pt idx="10">
                  <c:v>25</c:v>
                </c:pt>
                <c:pt idx="11">
                  <c:v>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92-4921-A029-F32BC138A8E7}"/>
            </c:ext>
          </c:extLst>
        </c:ser>
        <c:ser>
          <c:idx val="0"/>
          <c:order val="0"/>
          <c:tx>
            <c:strRef>
              <c:f>Sheet1!$B$1</c:f>
              <c:strCache>
                <c:ptCount val="1"/>
                <c:pt idx="0">
                  <c:v>実施案件数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ja-JP"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Sheet1!$A$2:$A$13</c:f>
              <c:numCache>
                <c:formatCode>General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15</c:v>
                </c:pt>
                <c:pt idx="1">
                  <c:v>18</c:v>
                </c:pt>
                <c:pt idx="2">
                  <c:v>12</c:v>
                </c:pt>
                <c:pt idx="3">
                  <c:v>13</c:v>
                </c:pt>
                <c:pt idx="4">
                  <c:v>7</c:v>
                </c:pt>
                <c:pt idx="5">
                  <c:v>5</c:v>
                </c:pt>
                <c:pt idx="6">
                  <c:v>8</c:v>
                </c:pt>
                <c:pt idx="7">
                  <c:v>9</c:v>
                </c:pt>
                <c:pt idx="8">
                  <c:v>8</c:v>
                </c:pt>
                <c:pt idx="9">
                  <c:v>7</c:v>
                </c:pt>
                <c:pt idx="10">
                  <c:v>9</c:v>
                </c:pt>
                <c:pt idx="11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592-4921-A029-F32BC138A8E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64"/>
        <c:overlap val="-22"/>
        <c:axId val="435910480"/>
        <c:axId val="435914008"/>
      </c:barChart>
      <c:catAx>
        <c:axId val="435910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5914008"/>
        <c:crosses val="autoZero"/>
        <c:auto val="1"/>
        <c:lblAlgn val="ctr"/>
        <c:lblOffset val="100"/>
        <c:noMultiLvlLbl val="0"/>
      </c:catAx>
      <c:valAx>
        <c:axId val="435914008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numFmt formatCode="#,##0_);[Red]\(#,##0\)" sourceLinked="0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3591048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lang="ja-JP"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categoryAxis>
  <cs:chartArea>
    <cs:lnRef idx="0"/>
    <cs:fillRef idx="0"/>
    <cs:effectRef idx="0"/>
    <cs:fontRef idx="minor">
      <a:schemeClr val="dk1"/>
    </cs:fontRef>
    <cs:spPr>
      <a:pattFill prst="dkDnDiag">
        <a:fgClr>
          <a:schemeClr val="lt1">
            <a:lumMod val="95000"/>
          </a:schemeClr>
        </a:fgClr>
        <a:bgClr>
          <a:schemeClr val="lt1"/>
        </a:bgClr>
      </a:patt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5000"/>
        </a:schemeClr>
      </a:solidFill>
      <a:ln w="9525"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317500" algn="ctr" rotWithShape="0">
          <a:prstClr val="black">
            <a:alpha val="25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20000"/>
          </a:prstClr>
        </a:outerShdw>
      </a:effectLst>
      <a:scene3d>
        <a:camera prst="orthographicFront"/>
        <a:lightRig rig="threePt" dir="t"/>
      </a:scene3d>
      <a:sp3d prstMaterial="matte"/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noFill/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>
          <a:alpha val="78000"/>
        </a:schemeClr>
      </a:solidFill>
    </cs:spPr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2130" cy="345604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75851" y="1"/>
            <a:ext cx="4342130" cy="345604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22F39800-EFF1-4F8E-A8F7-5E0089101ABC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542560"/>
            <a:ext cx="4342130" cy="345603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75851" y="6542560"/>
            <a:ext cx="4342130" cy="345603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8639605C-CB9A-49B1-8976-7AE0D7B297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23558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dirty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草の根・人間の安全保障無償資金協力プログラム</a:t>
            </a:r>
            <a:br>
              <a:rPr lang="ja-JP" altLang="en-US" dirty="0"/>
            </a:br>
            <a:r>
              <a:rPr lang="en-US" altLang="ja-JP" dirty="0"/>
              <a:t>1996-202</a:t>
            </a:r>
            <a:r>
              <a:rPr lang="ru-RU" altLang="ja-JP" dirty="0"/>
              <a:t>2</a:t>
            </a:r>
            <a:r>
              <a:rPr lang="ja-JP" altLang="en-US" dirty="0"/>
              <a:t>年 累計</a:t>
            </a:r>
            <a:r>
              <a:rPr kumimoji="1" lang="ja-JP" altLang="en-US" dirty="0"/>
              <a:t>実績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/>
              <a:t>在キルギス日本大使館</a:t>
            </a:r>
          </a:p>
        </p:txBody>
      </p:sp>
    </p:spTree>
    <p:extLst>
      <p:ext uri="{BB962C8B-B14F-4D97-AF65-F5344CB8AC3E}">
        <p14:creationId xmlns:p14="http://schemas.microsoft.com/office/powerpoint/2010/main" val="2913915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654996"/>
          </a:xfrm>
        </p:spPr>
        <p:txBody>
          <a:bodyPr/>
          <a:lstStyle/>
          <a:p>
            <a:r>
              <a:rPr kumimoji="1" lang="ja-JP" altLang="en-US" dirty="0"/>
              <a:t>基礎データ</a:t>
            </a:r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5018078"/>
              </p:ext>
            </p:extLst>
          </p:nvPr>
        </p:nvGraphicFramePr>
        <p:xfrm>
          <a:off x="1740872" y="1584108"/>
          <a:ext cx="6469592" cy="27162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347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47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05404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3200">
                          <a:solidFill>
                            <a:schemeClr val="tx1"/>
                          </a:solidFill>
                        </a:rPr>
                        <a:t>1996-2022</a:t>
                      </a:r>
                      <a:endParaRPr kumimoji="1" lang="ja-JP" alt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540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4000" dirty="0"/>
                        <a:t>案件数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/>
                        <a:t>1</a:t>
                      </a:r>
                      <a:r>
                        <a:rPr kumimoji="1" lang="ru-RU" altLang="ja-JP" sz="4000" dirty="0"/>
                        <a:t>87</a:t>
                      </a:r>
                      <a:endParaRPr kumimoji="1" lang="ja-JP" altLang="en-US" sz="4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5404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4000" dirty="0"/>
                        <a:t>支援額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4000" dirty="0"/>
                        <a:t>$</a:t>
                      </a:r>
                      <a:r>
                        <a:rPr kumimoji="1" lang="ja-JP" altLang="en-US" sz="4000" baseline="0" dirty="0"/>
                        <a:t> </a:t>
                      </a:r>
                      <a:r>
                        <a:rPr kumimoji="1" lang="en-US" altLang="ja-JP" sz="4000" baseline="0" dirty="0"/>
                        <a:t>12,885,830</a:t>
                      </a:r>
                      <a:endParaRPr kumimoji="1" lang="ja-JP" altLang="en-US" sz="4000" dirty="0">
                        <a:solidFill>
                          <a:schemeClr val="accent5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タイトル 1"/>
          <p:cNvSpPr txBox="1">
            <a:spLocks/>
          </p:cNvSpPr>
          <p:nvPr/>
        </p:nvSpPr>
        <p:spPr>
          <a:xfrm>
            <a:off x="677333" y="4830408"/>
            <a:ext cx="9704389" cy="21348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sz="2400" dirty="0">
                <a:solidFill>
                  <a:schemeClr val="tx1"/>
                </a:solidFill>
              </a:rPr>
              <a:t>★キルギス共和国において草の根プログラムが開始した年：</a:t>
            </a:r>
            <a:r>
              <a:rPr lang="en-US" altLang="ja-JP" sz="2400" dirty="0">
                <a:solidFill>
                  <a:schemeClr val="tx1"/>
                </a:solidFill>
              </a:rPr>
              <a:t>1996</a:t>
            </a:r>
            <a:r>
              <a:rPr lang="ja-JP" altLang="en-US" sz="2400" dirty="0">
                <a:solidFill>
                  <a:schemeClr val="tx1"/>
                </a:solidFill>
              </a:rPr>
              <a:t>年</a:t>
            </a:r>
            <a:endParaRPr lang="en-US" altLang="ja-JP" sz="2400" dirty="0">
              <a:solidFill>
                <a:schemeClr val="tx1"/>
              </a:solidFill>
            </a:endParaRPr>
          </a:p>
          <a:p>
            <a:r>
              <a:rPr lang="ja-JP" altLang="en-US" sz="2400" dirty="0">
                <a:solidFill>
                  <a:schemeClr val="tx1"/>
                </a:solidFill>
              </a:rPr>
              <a:t>★１案件に対する予算：</a:t>
            </a:r>
            <a:r>
              <a:rPr lang="en-US" altLang="ja-JP" sz="2400" dirty="0">
                <a:solidFill>
                  <a:schemeClr val="tx1"/>
                </a:solidFill>
              </a:rPr>
              <a:t>1000</a:t>
            </a:r>
            <a:r>
              <a:rPr lang="ja-JP" altLang="en-US" sz="2400" dirty="0">
                <a:solidFill>
                  <a:schemeClr val="tx1"/>
                </a:solidFill>
              </a:rPr>
              <a:t>万円（ドル建て）</a:t>
            </a:r>
          </a:p>
        </p:txBody>
      </p:sp>
    </p:spTree>
    <p:extLst>
      <p:ext uri="{BB962C8B-B14F-4D97-AF65-F5344CB8AC3E}">
        <p14:creationId xmlns:p14="http://schemas.microsoft.com/office/powerpoint/2010/main" val="3220792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3518148" cy="788894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分野別指標</a:t>
            </a:r>
          </a:p>
        </p:txBody>
      </p:sp>
      <p:graphicFrame>
        <p:nvGraphicFramePr>
          <p:cNvPr id="12" name="コンテンツ プレースホルダー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7914585"/>
              </p:ext>
            </p:extLst>
          </p:nvPr>
        </p:nvGraphicFramePr>
        <p:xfrm>
          <a:off x="677690" y="1208175"/>
          <a:ext cx="9895060" cy="566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57005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852763" y="4789035"/>
            <a:ext cx="8596668" cy="1320800"/>
          </a:xfrm>
        </p:spPr>
        <p:txBody>
          <a:bodyPr/>
          <a:lstStyle/>
          <a:p>
            <a:r>
              <a:rPr kumimoji="1" lang="ja-JP" altLang="en-US" dirty="0"/>
              <a:t>被供与団体の種類</a:t>
            </a:r>
          </a:p>
        </p:txBody>
      </p:sp>
      <p:graphicFrame>
        <p:nvGraphicFramePr>
          <p:cNvPr id="12" name="コンテンツ プレースホルダー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4602037"/>
              </p:ext>
            </p:extLst>
          </p:nvPr>
        </p:nvGraphicFramePr>
        <p:xfrm>
          <a:off x="677690" y="944880"/>
          <a:ext cx="9895060" cy="5913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タイトル 1">
            <a:extLst>
              <a:ext uri="{FF2B5EF4-FFF2-40B4-BE49-F238E27FC236}">
                <a16:creationId xmlns:a16="http://schemas.microsoft.com/office/drawing/2014/main" id="{02CFED3B-5E3B-1D92-D68A-E84752F50009}"/>
              </a:ext>
            </a:extLst>
          </p:cNvPr>
          <p:cNvSpPr txBox="1">
            <a:spLocks/>
          </p:cNvSpPr>
          <p:nvPr/>
        </p:nvSpPr>
        <p:spPr>
          <a:xfrm>
            <a:off x="677334" y="609600"/>
            <a:ext cx="3518148" cy="78889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r>
              <a:rPr lang="ja-JP" altLang="en-US" dirty="0"/>
              <a:t>団体別指標</a:t>
            </a:r>
          </a:p>
        </p:txBody>
      </p:sp>
    </p:spTree>
    <p:extLst>
      <p:ext uri="{BB962C8B-B14F-4D97-AF65-F5344CB8AC3E}">
        <p14:creationId xmlns:p14="http://schemas.microsoft.com/office/powerpoint/2010/main" val="2080052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地域</a:t>
            </a:r>
            <a:r>
              <a:rPr kumimoji="1" lang="ja-JP" altLang="en-US" dirty="0"/>
              <a:t>別指標</a:t>
            </a:r>
          </a:p>
        </p:txBody>
      </p:sp>
      <p:graphicFrame>
        <p:nvGraphicFramePr>
          <p:cNvPr id="12" name="コンテンツ プレースホルダー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4819470"/>
              </p:ext>
            </p:extLst>
          </p:nvPr>
        </p:nvGraphicFramePr>
        <p:xfrm>
          <a:off x="712086" y="1163320"/>
          <a:ext cx="10565514" cy="566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5949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6750"/>
          </a:xfrm>
        </p:spPr>
        <p:txBody>
          <a:bodyPr/>
          <a:lstStyle/>
          <a:p>
            <a:r>
              <a:rPr kumimoji="1" lang="ja-JP" altLang="en-US" dirty="0"/>
              <a:t>年間</a:t>
            </a:r>
            <a:r>
              <a:rPr lang="ja-JP" altLang="en-US" dirty="0"/>
              <a:t>支援</a:t>
            </a:r>
            <a:r>
              <a:rPr kumimoji="1" lang="ja-JP" altLang="en-US" dirty="0"/>
              <a:t>額</a:t>
            </a:r>
            <a:r>
              <a:rPr lang="en-US" altLang="ja-JP"/>
              <a:t> </a:t>
            </a:r>
            <a:endParaRPr kumimoji="1" lang="ja-JP" altLang="en-US" dirty="0"/>
          </a:p>
        </p:txBody>
      </p:sp>
      <p:graphicFrame>
        <p:nvGraphicFramePr>
          <p:cNvPr id="15" name="コンテンツ プレースホルダー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2316256"/>
              </p:ext>
            </p:extLst>
          </p:nvPr>
        </p:nvGraphicFramePr>
        <p:xfrm>
          <a:off x="315911" y="1276349"/>
          <a:ext cx="10624615" cy="51029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82218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1040"/>
          </a:xfrm>
        </p:spPr>
        <p:txBody>
          <a:bodyPr/>
          <a:lstStyle/>
          <a:p>
            <a:r>
              <a:rPr kumimoji="1" lang="ja-JP" altLang="en-US" dirty="0"/>
              <a:t>年間実施案件数</a:t>
            </a:r>
          </a:p>
        </p:txBody>
      </p:sp>
      <p:graphicFrame>
        <p:nvGraphicFramePr>
          <p:cNvPr id="15" name="コンテンツ プレースホルダー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8085664"/>
              </p:ext>
            </p:extLst>
          </p:nvPr>
        </p:nvGraphicFramePr>
        <p:xfrm>
          <a:off x="677862" y="1181100"/>
          <a:ext cx="9285287" cy="486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2902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年間</a:t>
            </a:r>
            <a:r>
              <a:rPr lang="ja-JP" altLang="en-US" dirty="0"/>
              <a:t>申請数と実施案件数</a:t>
            </a:r>
            <a:endParaRPr kumimoji="1" lang="ja-JP" altLang="en-US" dirty="0"/>
          </a:p>
        </p:txBody>
      </p:sp>
      <p:graphicFrame>
        <p:nvGraphicFramePr>
          <p:cNvPr id="15" name="コンテンツ プレースホルダー 1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6338068"/>
              </p:ext>
            </p:extLst>
          </p:nvPr>
        </p:nvGraphicFramePr>
        <p:xfrm>
          <a:off x="677862" y="1181100"/>
          <a:ext cx="9285287" cy="486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8067681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131</Words>
  <Application>Microsoft Office PowerPoint</Application>
  <PresentationFormat>ワイド画面</PresentationFormat>
  <Paragraphs>36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ファセット</vt:lpstr>
      <vt:lpstr>草の根・人間の安全保障無償資金協力プログラム 1996-2022年 累計実績</vt:lpstr>
      <vt:lpstr>基礎データ</vt:lpstr>
      <vt:lpstr>分野別指標</vt:lpstr>
      <vt:lpstr>被供与団体の種類</vt:lpstr>
      <vt:lpstr>地域別指標</vt:lpstr>
      <vt:lpstr>年間支援額 </vt:lpstr>
      <vt:lpstr>年間実施案件数</vt:lpstr>
      <vt:lpstr>年間申請数と実施案件数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SAITO AIRI</dc:creator>
  <cp:lastModifiedBy>SOORONBAEVA AINURA</cp:lastModifiedBy>
  <cp:revision>110</cp:revision>
  <cp:lastPrinted>2022-01-06T10:35:14Z</cp:lastPrinted>
  <dcterms:created xsi:type="dcterms:W3CDTF">2018-04-23T08:47:29Z</dcterms:created>
  <dcterms:modified xsi:type="dcterms:W3CDTF">2024-02-13T06:27:49Z</dcterms:modified>
</cp:coreProperties>
</file>