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67" r:id="rId2"/>
    <p:sldId id="268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47" autoAdjust="0"/>
    <p:restoredTop sz="94660"/>
  </p:normalViewPr>
  <p:slideViewPr>
    <p:cSldViewPr snapToGrid="0">
      <p:cViewPr>
        <p:scale>
          <a:sx n="60" d="100"/>
          <a:sy n="60" d="100"/>
        </p:scale>
        <p:origin x="-648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ru-RU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800" baseline="0" dirty="0"/>
                      <a:t>
</a:t>
                    </a:r>
                    <a:fld id="{AE871D98-EF8F-4825-A1A9-D264C2B49BFC}" type="PERCENTAGE">
                      <a:rPr lang="ru-RU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760" baseline="0" dirty="0"/>
                      <a:t>
</a:t>
                    </a:r>
                    <a:fld id="{7E4D6A53-8598-414D-90B5-DE5D07B87557}" type="PERCENTAG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ru-RU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800" baseline="0" dirty="0"/>
                      <a:t>
</a:t>
                    </a:r>
                    <a:fld id="{CC44810F-41CA-40EB-B8EA-8863CE84E0D7}" type="PERCENTAGE">
                      <a:rPr lang="ru-RU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0.12192952847178289"/>
                  <c:y val="8.96057347670250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ru-RU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400" baseline="0" dirty="0"/>
                      <a:t>
</a:t>
                    </a:r>
                    <a:fld id="{C1949E78-CE53-421E-B783-16E2E6D91357}" type="PERCENTAGE">
                      <a:rPr lang="ru-RU" altLang="ja-JP" sz="160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Медицина</c:v>
                </c:pt>
                <c:pt idx="1">
                  <c:v>Билим беруу</c:v>
                </c:pt>
                <c:pt idx="2">
                  <c:v>Башка</c:v>
                </c:pt>
                <c:pt idx="3">
                  <c:v>Ден-соолугунун мумкунчулугу чектелген адамдар
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46</c:v>
                </c:pt>
                <c:pt idx="2">
                  <c:v>37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8.7082042252435959E-2"/>
                  <c:y val="-2.68470790378006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400" baseline="0" dirty="0"/>
                      <a:t> </a:t>
                    </a:r>
                    <a:fld id="{7E4D6A53-8598-414D-90B5-DE5D07B87557}" type="PERCENTAGE">
                      <a:rPr lang="ru-RU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84124365951518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ru-RU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7A4616D-924C-4949-BB0A-BC0693788EF8}" type="PERCENTAGE">
                      <a:rPr lang="ru-RU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ru-RU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600" baseline="0" dirty="0"/>
                      <a:t>
</a:t>
                    </a:r>
                    <a:fld id="{384E9204-4192-48C7-920A-EF6F8B24729C}" type="PERCENTAGE">
                      <a:rPr lang="ru-RU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3.6690837036443534E-3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ru-RU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BBB0D071-5C83-405A-84A5-08EDA0E5E36C}" type="PERCENTAGE">
                      <a:rPr lang="ru-RU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35875433741551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ru-RU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ru-RU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Өкмөттүк  эмес уюмдар/Башка уюмдар</c:v>
                </c:pt>
                <c:pt idx="1">
                  <c:v>Мамлекеттик Медициналык уюмдар</c:v>
                </c:pt>
                <c:pt idx="2">
                  <c:v>Жергиликтүү өз алдынча башкаруу </c:v>
                </c:pt>
                <c:pt idx="3">
                  <c:v>Ден соолугунун мүмкүнчүлүгү чектелүү адамдар учун мамлекеттик органдар </c:v>
                </c:pt>
                <c:pt idx="4">
                  <c:v>Мамлекеттик билим берүү уюмдары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58</c:v>
                </c:pt>
                <c:pt idx="2">
                  <c:v>30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ru-RU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AD03DA9-CFAD-4DDE-B617-774B24BC5ACD}" type="VALUE">
                      <a:rPr lang="ru-RU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Бишкек(44)</c:v>
                </c:pt>
                <c:pt idx="1">
                  <c:v>Чуй(27)</c:v>
                </c:pt>
                <c:pt idx="2">
                  <c:v>Ош(26)</c:v>
                </c:pt>
                <c:pt idx="3">
                  <c:v>Ысык-Кол(24)</c:v>
                </c:pt>
                <c:pt idx="4">
                  <c:v>Нарын(18)</c:v>
                </c:pt>
                <c:pt idx="5">
                  <c:v>Талас(17)</c:v>
                </c:pt>
                <c:pt idx="6">
                  <c:v>Жалал-Абад(12)</c:v>
                </c:pt>
                <c:pt idx="7">
                  <c:v>Баткен(10)</c:v>
                </c:pt>
                <c:pt idx="8">
                  <c:v>Регион аралык(9)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44</c:v>
                </c:pt>
                <c:pt idx="1">
                  <c:v>27</c:v>
                </c:pt>
                <c:pt idx="2">
                  <c:v>26</c:v>
                </c:pt>
                <c:pt idx="3">
                  <c:v>24</c:v>
                </c:pt>
                <c:pt idx="4">
                  <c:v>18</c:v>
                </c:pt>
                <c:pt idx="5">
                  <c:v>17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ru-RU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\$#,##0_);[Red]\(\$#,##0\)</c:formatCode>
                <c:ptCount val="12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суроо-талаптар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ишке ашырылган долбоорлор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8371" y="2607870"/>
            <a:ext cx="8801563" cy="2221708"/>
          </a:xfrm>
        </p:spPr>
        <p:txBody>
          <a:bodyPr/>
          <a:lstStyle/>
          <a:p>
            <a:pPr algn="ctr"/>
            <a:r>
              <a:rPr lang="ru-RU" altLang="ja-JP" sz="4800" dirty="0"/>
              <a:t>​</a:t>
            </a:r>
            <a:r>
              <a:rPr lang="ru-RU" altLang="ja-JP" sz="4800" dirty="0" err="1"/>
              <a:t>Ч</a:t>
            </a:r>
            <a:r>
              <a:rPr lang="ru-RU" altLang="ja-JP" dirty="0" err="1"/>
              <a:t>ө</a:t>
            </a:r>
            <a:r>
              <a:rPr lang="ru-RU" altLang="ja-JP" sz="4800" dirty="0" err="1"/>
              <a:t>пт</a:t>
            </a:r>
            <a:r>
              <a:rPr lang="ru-RU" altLang="ja-JP" dirty="0" err="1"/>
              <a:t>ү</a:t>
            </a:r>
            <a:r>
              <a:rPr lang="ru-RU" altLang="ja-JP" sz="4800" dirty="0" err="1"/>
              <a:t>н</a:t>
            </a:r>
            <a:r>
              <a:rPr lang="ru-RU" altLang="ja-JP" sz="4800" dirty="0"/>
              <a:t> </a:t>
            </a:r>
            <a:r>
              <a:rPr lang="ru-RU" altLang="ja-JP" sz="4800" dirty="0" err="1"/>
              <a:t>тамыры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жана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адамзат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коопсуздугу</a:t>
            </a:r>
            <a:r>
              <a:rPr lang="ru-RU" altLang="ja-JP" sz="4800" dirty="0"/>
              <a:t> </a:t>
            </a:r>
            <a:br>
              <a:rPr lang="ru-RU" altLang="ja-JP" sz="4800" dirty="0"/>
            </a:br>
            <a:r>
              <a:rPr lang="ru-RU" altLang="ja-JP" sz="4800" dirty="0"/>
              <a:t>Грант </a:t>
            </a:r>
            <a:r>
              <a:rPr lang="ru-RU" altLang="ja-JP" sz="4800" dirty="0" err="1"/>
              <a:t>программасынын</a:t>
            </a:r>
            <a:r>
              <a:rPr lang="ru-RU" altLang="ja-JP" sz="4800" dirty="0"/>
              <a:t> 1996-202</a:t>
            </a:r>
            <a:r>
              <a:rPr lang="en-US" altLang="ja-JP" sz="4800" dirty="0"/>
              <a:t>2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жж</a:t>
            </a:r>
            <a:r>
              <a:rPr lang="ru-RU" altLang="ja-JP" sz="4800" dirty="0"/>
              <a:t>.</a:t>
            </a:r>
            <a:r>
              <a:rPr lang="en-US" altLang="ja-JP" sz="4800" dirty="0"/>
              <a:t> </a:t>
            </a:r>
            <a:r>
              <a:rPr lang="ru-RU" altLang="ja-JP" sz="4800" dirty="0" err="1"/>
              <a:t>жетишкендиктери</a:t>
            </a:r>
            <a:r>
              <a:rPr lang="ru-RU" altLang="ja-JP" sz="4800" dirty="0"/>
              <a:t> </a:t>
            </a:r>
            <a:br>
              <a:rPr lang="ja-JP" altLang="en-US" sz="4800" dirty="0"/>
            </a:b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2998" y="5102751"/>
            <a:ext cx="7766936" cy="1096899"/>
          </a:xfrm>
        </p:spPr>
        <p:txBody>
          <a:bodyPr/>
          <a:lstStyle/>
          <a:p>
            <a:r>
              <a:rPr lang="ru-RU" altLang="ja-JP" dirty="0"/>
              <a:t>​</a:t>
            </a:r>
            <a:r>
              <a:rPr lang="ru-RU" altLang="ja-JP" dirty="0" err="1"/>
              <a:t>Япониянын</a:t>
            </a:r>
            <a:r>
              <a:rPr lang="ru-RU" altLang="ja-JP" dirty="0"/>
              <a:t> </a:t>
            </a:r>
            <a:r>
              <a:rPr lang="ru-RU" altLang="ja-JP" dirty="0" err="1"/>
              <a:t>Кыргыз</a:t>
            </a:r>
            <a:r>
              <a:rPr lang="ru-RU" altLang="ja-JP" dirty="0"/>
              <a:t> </a:t>
            </a:r>
            <a:r>
              <a:rPr lang="ru-RU" altLang="ja-JP" dirty="0" err="1"/>
              <a:t>Республикасындагы</a:t>
            </a:r>
            <a:r>
              <a:rPr lang="ru-RU" altLang="ja-JP" dirty="0"/>
              <a:t> </a:t>
            </a:r>
            <a:r>
              <a:rPr lang="ru-RU" altLang="ja-JP" dirty="0" err="1"/>
              <a:t>Элчилиги</a:t>
            </a:r>
            <a:r>
              <a:rPr lang="ru-RU" altLang="ja-JP" dirty="0"/>
              <a:t> 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447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Негизги</a:t>
            </a:r>
            <a:r>
              <a:rPr lang="ru-RU" dirty="0"/>
              <a:t> </a:t>
            </a:r>
            <a:r>
              <a:rPr lang="ru-RU" dirty="0" err="1"/>
              <a:t>маалыматтар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030595"/>
              </p:ext>
            </p:extLst>
          </p:nvPr>
        </p:nvGraphicFramePr>
        <p:xfrm>
          <a:off x="1591734" y="1515098"/>
          <a:ext cx="6469592" cy="279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</a:t>
                      </a:r>
                      <a:r>
                        <a:rPr kumimoji="1" lang="ru-RU" altLang="ja-JP" sz="3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 err="1"/>
                        <a:t>Долбоорлордун</a:t>
                      </a:r>
                      <a:r>
                        <a:rPr kumimoji="1" lang="ru-RU" altLang="ja-JP" sz="2800" dirty="0"/>
                        <a:t> саны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187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 err="1"/>
                        <a:t>Гранттын</a:t>
                      </a:r>
                      <a:r>
                        <a:rPr kumimoji="1" lang="ru-RU" altLang="ja-JP" sz="2800" dirty="0"/>
                        <a:t> </a:t>
                      </a:r>
                      <a:r>
                        <a:rPr kumimoji="1" lang="ru-RU" altLang="ja-JP" sz="2800" dirty="0" err="1"/>
                        <a:t>суммасы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12,885,830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5256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 err="1">
                <a:solidFill>
                  <a:schemeClr val="tx1"/>
                </a:solidFill>
              </a:rPr>
              <a:t>Программанын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Кыргыз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Республикасында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башталган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жылы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1 </a:t>
            </a:r>
            <a:r>
              <a:rPr lang="ru-RU" altLang="ja-JP" sz="2400" dirty="0" err="1">
                <a:solidFill>
                  <a:schemeClr val="tx1"/>
                </a:solidFill>
              </a:rPr>
              <a:t>долбоорго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б</a:t>
            </a:r>
            <a:r>
              <a:rPr lang="ru-RU" altLang="ja-JP" sz="2800" dirty="0" err="1">
                <a:solidFill>
                  <a:schemeClr val="tx1"/>
                </a:solidFill>
              </a:rPr>
              <a:t>ө</a:t>
            </a:r>
            <a:r>
              <a:rPr lang="ru-RU" altLang="ja-JP" sz="2400" dirty="0" err="1">
                <a:solidFill>
                  <a:schemeClr val="tx1"/>
                </a:solidFill>
              </a:rPr>
              <a:t>л</a:t>
            </a:r>
            <a:r>
              <a:rPr lang="ru-RU" altLang="ja-JP" sz="2800" dirty="0" err="1">
                <a:solidFill>
                  <a:schemeClr val="tx1"/>
                </a:solidFill>
              </a:rPr>
              <a:t>ү</a:t>
            </a:r>
            <a:r>
              <a:rPr lang="ru-RU" altLang="ja-JP" sz="2400" dirty="0" err="1">
                <a:solidFill>
                  <a:schemeClr val="tx1"/>
                </a:solidFill>
              </a:rPr>
              <a:t>нг</a:t>
            </a:r>
            <a:r>
              <a:rPr lang="ru-RU" altLang="ja-JP" sz="2800" dirty="0" err="1">
                <a:solidFill>
                  <a:schemeClr val="tx1"/>
                </a:solidFill>
              </a:rPr>
              <a:t>ө</a:t>
            </a:r>
            <a:r>
              <a:rPr lang="ru-RU" altLang="ja-JP" sz="2400" dirty="0" err="1">
                <a:solidFill>
                  <a:schemeClr val="tx1"/>
                </a:solidFill>
              </a:rPr>
              <a:t>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гранттын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суммасы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ru-RU" altLang="ja-JP" sz="2400" dirty="0" err="1">
                <a:solidFill>
                  <a:schemeClr val="tx1"/>
                </a:solidFill>
              </a:rPr>
              <a:t>болжол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менен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90 000 </a:t>
            </a:r>
            <a:r>
              <a:rPr lang="ru-RU" altLang="ja-JP" sz="2400" dirty="0">
                <a:solidFill>
                  <a:schemeClr val="tx1"/>
                </a:solidFill>
              </a:rPr>
              <a:t>АКШ долл.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</a:t>
            </a:r>
            <a:r>
              <a:rPr lang="ru-RU" altLang="ja-JP" sz="2400" dirty="0" err="1">
                <a:solidFill>
                  <a:schemeClr val="tx1"/>
                </a:solidFill>
              </a:rPr>
              <a:t>Япон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иенасы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жана</a:t>
            </a:r>
            <a:r>
              <a:rPr lang="ru-RU" altLang="ja-JP" sz="2400" dirty="0">
                <a:solidFill>
                  <a:schemeClr val="tx1"/>
                </a:solidFill>
              </a:rPr>
              <a:t> АКШ </a:t>
            </a:r>
            <a:r>
              <a:rPr lang="ru-RU" altLang="ja-JP" sz="2400" dirty="0" err="1">
                <a:solidFill>
                  <a:schemeClr val="tx1"/>
                </a:solidFill>
              </a:rPr>
              <a:t>доллардын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алмаштыруу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курсуна</a:t>
            </a:r>
            <a:r>
              <a:rPr lang="ru-RU" altLang="ja-JP" sz="2400" dirty="0">
                <a:solidFill>
                  <a:schemeClr val="tx1"/>
                </a:solidFill>
              </a:rPr>
              <a:t> карата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8456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/>
          </a:bodyPr>
          <a:lstStyle/>
          <a:p>
            <a:r>
              <a:rPr lang="ru-RU" altLang="ja-JP" dirty="0" err="1"/>
              <a:t>Долбоорлор</a:t>
            </a:r>
            <a:r>
              <a:rPr lang="ru-RU" altLang="ja-JP" dirty="0"/>
              <a:t> </a:t>
            </a:r>
            <a:r>
              <a:rPr lang="ru-RU" altLang="ja-JP" dirty="0" err="1"/>
              <a:t>тармак</a:t>
            </a:r>
            <a:r>
              <a:rPr lang="ru-RU" altLang="ja-JP" dirty="0"/>
              <a:t> </a:t>
            </a:r>
            <a:r>
              <a:rPr lang="ru-RU" altLang="ja-JP" dirty="0" err="1"/>
              <a:t>боюнча</a:t>
            </a:r>
            <a:r>
              <a:rPr lang="ru-RU" altLang="ja-JP" dirty="0"/>
              <a:t> 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90784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58574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ru-RU" altLang="ja-JP" dirty="0"/>
              <a:t>Грант </a:t>
            </a:r>
            <a:r>
              <a:rPr lang="ru-RU" altLang="ja-JP" dirty="0" err="1"/>
              <a:t>алуучулар</a:t>
            </a:r>
            <a:r>
              <a:rPr lang="ru-RU" altLang="ja-JP" dirty="0"/>
              <a:t> туру </a:t>
            </a:r>
            <a:r>
              <a:rPr lang="ru-RU" altLang="ja-JP" dirty="0" err="1"/>
              <a:t>боюнча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dirty="0" err="1"/>
              <a:t>Региондор</a:t>
            </a:r>
            <a:r>
              <a:rPr lang="ru-RU" altLang="ja-JP" dirty="0"/>
              <a:t> </a:t>
            </a:r>
            <a:r>
              <a:rPr lang="ru-RU" altLang="ja-JP" dirty="0" err="1"/>
              <a:t>арасындагы</a:t>
            </a:r>
            <a:r>
              <a:rPr lang="ru-RU" altLang="ja-JP" dirty="0"/>
              <a:t> баланс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415412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 fontScale="90000"/>
          </a:bodyPr>
          <a:lstStyle/>
          <a:p>
            <a:r>
              <a:rPr lang="ru-RU" altLang="ja-JP" dirty="0"/>
              <a:t>Ар </a:t>
            </a:r>
            <a:r>
              <a:rPr lang="ru-RU" altLang="ja-JP" dirty="0" err="1"/>
              <a:t>бир</a:t>
            </a:r>
            <a:r>
              <a:rPr lang="ru-RU" altLang="ja-JP" dirty="0"/>
              <a:t> </a:t>
            </a:r>
            <a:r>
              <a:rPr lang="ru-RU" altLang="ja-JP" dirty="0" err="1"/>
              <a:t>жылга</a:t>
            </a:r>
            <a:r>
              <a:rPr lang="ru-RU" altLang="ja-JP" dirty="0"/>
              <a:t> карата </a:t>
            </a:r>
            <a:r>
              <a:rPr lang="ru-RU" altLang="ja-JP" dirty="0" err="1"/>
              <a:t>гранттын</a:t>
            </a:r>
            <a:r>
              <a:rPr lang="ru-RU" altLang="ja-JP" dirty="0"/>
              <a:t> </a:t>
            </a:r>
            <a:r>
              <a:rPr lang="ru-RU" altLang="ja-JP" dirty="0" err="1"/>
              <a:t>суммасы</a:t>
            </a:r>
            <a:r>
              <a:rPr lang="ru-RU" altLang="ja-JP" dirty="0"/>
              <a:t>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92632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 fontScale="90000"/>
          </a:bodyPr>
          <a:lstStyle/>
          <a:p>
            <a:r>
              <a:rPr kumimoji="1" lang="ru-RU" altLang="ja-JP" dirty="0" err="1"/>
              <a:t>Долбоорлордун</a:t>
            </a:r>
            <a:r>
              <a:rPr kumimoji="1" lang="ru-RU" altLang="ja-JP" dirty="0"/>
              <a:t> саны ар </a:t>
            </a:r>
            <a:r>
              <a:rPr kumimoji="1" lang="ru-RU" altLang="ja-JP" dirty="0" err="1"/>
              <a:t>бир</a:t>
            </a:r>
            <a:r>
              <a:rPr kumimoji="1" lang="ru-RU" altLang="ja-JP" dirty="0"/>
              <a:t> </a:t>
            </a:r>
            <a:r>
              <a:rPr kumimoji="1" lang="ru-RU" altLang="ja-JP" dirty="0" err="1"/>
              <a:t>жылга</a:t>
            </a:r>
            <a:r>
              <a:rPr kumimoji="1" lang="ru-RU" altLang="ja-JP" dirty="0"/>
              <a:t> карата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93638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lang="ru-RU" altLang="ja-JP" dirty="0" err="1"/>
              <a:t>Суроо-талаптардын</a:t>
            </a:r>
            <a:r>
              <a:rPr lang="ru-RU" altLang="ja-JP" dirty="0"/>
              <a:t> </a:t>
            </a:r>
            <a:r>
              <a:rPr lang="ru-RU" altLang="ja-JP" dirty="0" err="1"/>
              <a:t>жана</a:t>
            </a:r>
            <a:r>
              <a:rPr lang="ru-RU" altLang="ja-JP" dirty="0"/>
              <a:t> </a:t>
            </a:r>
            <a:r>
              <a:rPr lang="ru-RU" altLang="ja-JP" dirty="0" err="1"/>
              <a:t>ишке</a:t>
            </a:r>
            <a:r>
              <a:rPr lang="ru-RU" altLang="ja-JP" dirty="0"/>
              <a:t> </a:t>
            </a:r>
            <a:r>
              <a:rPr lang="ru-RU" altLang="ja-JP" dirty="0" err="1"/>
              <a:t>ашырылган</a:t>
            </a:r>
            <a:r>
              <a:rPr lang="ru-RU" altLang="ja-JP" dirty="0"/>
              <a:t> </a:t>
            </a:r>
            <a:r>
              <a:rPr lang="ru-RU" altLang="ja-JP" dirty="0" err="1"/>
              <a:t>долбоорлорун</a:t>
            </a:r>
            <a:r>
              <a:rPr lang="ru-RU" altLang="ja-JP" dirty="0"/>
              <a:t> саны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04564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142</Words>
  <Application>Microsoft Office PowerPoint</Application>
  <PresentationFormat>ワイド画面</PresentationFormat>
  <Paragraphs>37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​Чөптүн тамыры жана адамзат коопсуздугу  Грант программасынын 1996-2022 жж. жетишкендиктери  </vt:lpstr>
      <vt:lpstr>Негизги маалыматтар</vt:lpstr>
      <vt:lpstr>Долбоорлор тармак боюнча </vt:lpstr>
      <vt:lpstr>被供与団体の種類</vt:lpstr>
      <vt:lpstr>Региондор арасындагы баланс</vt:lpstr>
      <vt:lpstr>Ар бир жылга карата гранттын суммасы </vt:lpstr>
      <vt:lpstr>Долбоорлордун саны ар бир жылга карата</vt:lpstr>
      <vt:lpstr>Суроо-талаптардын жана ишке ашырылган долбоорлорун саны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AIRI</dc:creator>
  <cp:lastModifiedBy>SOORONBAEVA AINURA</cp:lastModifiedBy>
  <cp:revision>111</cp:revision>
  <cp:lastPrinted>2022-01-06T10:35:14Z</cp:lastPrinted>
  <dcterms:created xsi:type="dcterms:W3CDTF">2018-04-23T08:47:29Z</dcterms:created>
  <dcterms:modified xsi:type="dcterms:W3CDTF">2024-02-13T08:07:44Z</dcterms:modified>
</cp:coreProperties>
</file>