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67" r:id="rId2"/>
    <p:sldId id="280" r:id="rId3"/>
    <p:sldId id="279" r:id="rId4"/>
    <p:sldId id="278" r:id="rId5"/>
    <p:sldId id="277" r:id="rId6"/>
    <p:sldId id="259" r:id="rId7"/>
    <p:sldId id="260" r:id="rId8"/>
    <p:sldId id="266" r:id="rId9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60" d="100"/>
          <a:sy n="60" d="100"/>
        </p:scale>
        <p:origin x="-792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0B1-410E-B675-E707F437CC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0B1-410E-B675-E707F437CC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0B1-410E-B675-E707F437CC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0B1-410E-B675-E707F437CCCA}"/>
              </c:ext>
            </c:extLst>
          </c:dPt>
          <c:dLbls>
            <c:dLbl>
              <c:idx val="0"/>
              <c:layout>
                <c:manualLayout>
                  <c:x val="-0.1670639692937689"/>
                  <c:y val="6.49858535828182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012AAF-9894-49C6-B070-036E07701F41}" type="CATEGORYNAME">
                      <a:rPr lang="ru-RU" altLang="ja-JP" sz="2800" dirty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2800" baseline="0" dirty="0"/>
                      <a:t>
</a:t>
                    </a:r>
                    <a:fld id="{AE871D98-EF8F-4825-A1A9-D264C2B49BFC}" type="PERCENTAGE">
                      <a:rPr lang="ru-RU" altLang="ja-JP" sz="28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2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73415623553574"/>
                      <c:h val="0.41996161770101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B1-410E-B675-E707F437CCCA}"/>
                </c:ext>
              </c:extLst>
            </c:dLbl>
            <c:dLbl>
              <c:idx val="1"/>
              <c:layout>
                <c:manualLayout>
                  <c:x val="0.18533106418758449"/>
                  <c:y val="-0.321590660542432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76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ru-RU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760" baseline="0" dirty="0"/>
                      <a:t>
</a:t>
                    </a:r>
                    <a:fld id="{7E4D6A53-8598-414D-90B5-DE5D07B87557}" type="PERCENTAGE">
                      <a:rPr lang="ru-RU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76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76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29971521142874"/>
                      <c:h val="0.258120607907882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B1-410E-B675-E707F437CCCA}"/>
                </c:ext>
              </c:extLst>
            </c:dLbl>
            <c:dLbl>
              <c:idx val="2"/>
              <c:layout>
                <c:manualLayout>
                  <c:x val="0.20407152660014191"/>
                  <c:y val="6.27240143369175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D02128-CC30-4658-81AD-F4A3786E2DF1}" type="CATEGORYNAME">
                      <a:rPr lang="ru-RU" altLang="ja-JP" sz="180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800" baseline="0" dirty="0"/>
                      <a:t>
</a:t>
                    </a:r>
                    <a:fld id="{CC44810F-41CA-40EB-B8EA-8863CE84E0D7}" type="PERCENTAGE">
                      <a:rPr lang="ru-RU" altLang="ja-JP" sz="1800" baseline="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B1-410E-B675-E707F437CCCA}"/>
                </c:ext>
              </c:extLst>
            </c:dLbl>
            <c:dLbl>
              <c:idx val="3"/>
              <c:layout>
                <c:manualLayout>
                  <c:x val="7.7008224305865708E-2"/>
                  <c:y val="3.13620953630796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784917-5EE4-4B1A-BA9C-70A14CA2BE5B}" type="CATEGORYNAME">
                      <a:rPr lang="ru-RU" altLang="ja-JP" sz="18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fld id="{C1949E78-CE53-421E-B783-16E2E6D91357}" type="PERCENTAGE">
                      <a:rPr lang="ru-RU" altLang="ja-JP" sz="16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00696913409318"/>
                      <c:h val="0.141722758445516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B1-410E-B675-E707F437C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Медицина</c:v>
                </c:pt>
                <c:pt idx="1">
                  <c:v>Образование</c:v>
                </c:pt>
                <c:pt idx="2">
                  <c:v>Другие
</c:v>
                </c:pt>
                <c:pt idx="3">
                  <c:v>ЛОВЗ
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</c:v>
                </c:pt>
                <c:pt idx="1">
                  <c:v>46</c:v>
                </c:pt>
                <c:pt idx="2">
                  <c:v>37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B1-410E-B675-E707F437CCC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9493605900318"/>
          <c:y val="0"/>
          <c:w val="0.58474834917625573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AF-43D0-9C43-A2C958D9A7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AF-43D0-9C43-A2C958D9A78C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AF-43D0-9C43-A2C958D9A7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2AF-43D0-9C43-A2C958D9A78C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2AF-43D0-9C43-A2C958D9A78C}"/>
              </c:ext>
            </c:extLst>
          </c:dPt>
          <c:dLbls>
            <c:dLbl>
              <c:idx val="0"/>
              <c:layout>
                <c:manualLayout>
                  <c:x val="-2.1767440955679871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6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ru-RU" altLang="ja-JP" sz="140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400" baseline="0" dirty="0"/>
                      <a:t> </a:t>
                    </a:r>
                    <a:fld id="{7E4D6A53-8598-414D-90B5-DE5D07B87557}" type="PERCENTAGE">
                      <a:rPr lang="ru-RU" altLang="ja-JP" sz="1400" baseline="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76873255018456"/>
                      <c:h val="8.98948440079010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2AF-43D0-9C43-A2C958D9A78C}"/>
                </c:ext>
              </c:extLst>
            </c:dLbl>
            <c:dLbl>
              <c:idx val="1"/>
              <c:layout>
                <c:manualLayout>
                  <c:x val="-0.23679997897940994"/>
                  <c:y val="-0.287800856400681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1E9881-D619-4476-9CD1-7A739EF0383E}" type="CATEGORYNAME">
                      <a:rPr lang="ru-RU" altLang="ja-JP" sz="200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baseline="0" dirty="0"/>
                      <a:t>
</a:t>
                    </a:r>
                    <a:fld id="{E7A4616D-924C-4949-BB0A-BC0693788EF8}" type="PERCENTAGE">
                      <a:rPr lang="ru-RU" altLang="ja-JP" baseline="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6623062417004"/>
                      <c:h val="0.314053156370917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2AF-43D0-9C43-A2C958D9A78C}"/>
                </c:ext>
              </c:extLst>
            </c:dLbl>
            <c:dLbl>
              <c:idx val="2"/>
              <c:layout>
                <c:manualLayout>
                  <c:x val="0.12898865696620335"/>
                  <c:y val="-0.115979381443298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8B0C53-47EF-40C8-862A-821185BAA49A}" type="CATEGORYNAME">
                      <a:rPr lang="ru-RU" altLang="ja-JP" sz="160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600" baseline="0" dirty="0"/>
                      <a:t>
</a:t>
                    </a:r>
                    <a:fld id="{384E9204-4192-48C7-920A-EF6F8B24729C}" type="PERCENTAGE">
                      <a:rPr lang="ru-RU" altLang="ja-JP" sz="1600" baseline="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28019840203088"/>
                      <c:h val="0.181239345726114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2AF-43D0-9C43-A2C958D9A78C}"/>
                </c:ext>
              </c:extLst>
            </c:dLbl>
            <c:dLbl>
              <c:idx val="3"/>
              <c:layout>
                <c:manualLayout>
                  <c:x val="-4.1582948641302686E-2"/>
                  <c:y val="9.87971663013772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54174E-B3E2-44ED-ABC8-576B362756E2}" type="CATEGORYNAME">
                      <a:rPr lang="ru-RU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fld id="{BBB0D071-5C83-405A-84A5-08EDA0E5E36C}" type="PERCENTAGE">
                      <a:rPr lang="ru-RU" baseline="0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85468964752143"/>
                      <c:h val="0.18553487837216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2AF-43D0-9C43-A2C958D9A78C}"/>
                </c:ext>
              </c:extLst>
            </c:dLbl>
            <c:dLbl>
              <c:idx val="4"/>
              <c:layout>
                <c:manualLayout>
                  <c:x val="0.11569174650695527"/>
                  <c:y val="8.4557729252915546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3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BEAF5-98EB-4E70-8849-5D8417F22133}" type="CATEGORYNAME">
                      <a:rPr lang="ru-RU" altLang="ja-JP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baseline="0" dirty="0">
                        <a:solidFill>
                          <a:schemeClr val="tx1"/>
                        </a:solidFill>
                      </a:rPr>
                      <a:t> </a:t>
                    </a:r>
                    <a:fld id="{A99A92EB-1E4A-4864-9B6E-F66F0E506319}" type="PERCENTAGE">
                      <a:rPr lang="ru-RU" altLang="ja-JP" baseline="0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3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98931054354051"/>
                      <c:h val="0.11050020970316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2AF-43D0-9C43-A2C958D9A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НПО и другие</c:v>
                </c:pt>
                <c:pt idx="1">
                  <c:v>Гос. медицинские Учреждения</c:v>
                </c:pt>
                <c:pt idx="2">
                  <c:v>Местное самоуправление</c:v>
                </c:pt>
                <c:pt idx="3">
                  <c:v>Гос. органы работающие с ЛОВЗ </c:v>
                </c:pt>
                <c:pt idx="4">
                  <c:v>Гос. образовательные учреждения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58</c:v>
                </c:pt>
                <c:pt idx="2">
                  <c:v>30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AF-43D0-9C43-A2C958D9A78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6415770609319E-2"/>
          <c:w val="1"/>
          <c:h val="0.975358422939068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B4D3-41CF-8B38-B59D4BCA79C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B4D3-41CF-8B38-B59D4BCA79C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B4D3-41CF-8B38-B59D4BCA79C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B4D3-41CF-8B38-B59D4BCA79C1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B4D3-41CF-8B38-B59D4BCA79C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B4D3-41CF-8B38-B59D4BCA79C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B4D3-41CF-8B38-B59D4BCA79C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F-B4D3-41CF-8B38-B59D4BCA79C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1-B4D3-41CF-8B38-B59D4BCA79C1}"/>
              </c:ext>
            </c:extLst>
          </c:dPt>
          <c:dLbls>
            <c:dLbl>
              <c:idx val="3"/>
              <c:layout>
                <c:manualLayout>
                  <c:x val="6.1912368863455199E-2"/>
                  <c:y val="-0.158538650410634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D3-41CF-8B38-B59D4BCA79C1}"/>
                </c:ext>
              </c:extLst>
            </c:dLbl>
            <c:dLbl>
              <c:idx val="7"/>
              <c:layout>
                <c:manualLayout>
                  <c:x val="-1.0612829626651388E-3"/>
                  <c:y val="1.40008960573476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D3-41CF-8B38-B59D4BCA79C1}"/>
                </c:ext>
              </c:extLst>
            </c:dLbl>
            <c:dLbl>
              <c:idx val="8"/>
              <c:layout>
                <c:manualLayout>
                  <c:x val="3.6043726788871792E-2"/>
                  <c:y val="4.528978988513533E-2"/>
                </c:manualLayout>
              </c:layout>
              <c:tx>
                <c:rich>
                  <a:bodyPr/>
                  <a:lstStyle/>
                  <a:p>
                    <a:fld id="{ADD19C4B-CC44-493F-A8B9-1CB2BEDA4805}" type="CATEGORYNAME">
                      <a:rPr lang="ru-RU" altLang="ja-JP">
                        <a:solidFill>
                          <a:schemeClr val="tx1"/>
                        </a:solidFill>
                      </a:rPr>
                      <a:pPr/>
                      <a:t>[分類名]</a:t>
                    </a:fld>
                    <a:r>
                      <a:rPr lang="ru-RU" altLang="ja-JP" baseline="0" dirty="0"/>
                      <a:t>
</a:t>
                    </a:r>
                    <a:fld id="{EAD03DA9-CFAD-4DDE-B617-774B24BC5ACD}" type="VALUE">
                      <a:rPr lang="ru-RU" altLang="ja-JP" baseline="0" smtClean="0">
                        <a:solidFill>
                          <a:schemeClr val="tx1"/>
                        </a:solidFill>
                      </a:rPr>
                      <a:pPr/>
                      <a:t>[値]</a:t>
                    </a:fld>
                    <a:r>
                      <a:rPr lang="ru-RU" altLang="ja-JP" baseline="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05523328065239E-2"/>
                      <c:h val="9.015465808709392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B4D3-41CF-8B38-B59D4BCA7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Бишкек</c:v>
                </c:pt>
                <c:pt idx="1">
                  <c:v>Чуйская область</c:v>
                </c:pt>
                <c:pt idx="2">
                  <c:v>Ошская область</c:v>
                </c:pt>
                <c:pt idx="3">
                  <c:v>Иссык-Кульская область</c:v>
                </c:pt>
                <c:pt idx="4">
                  <c:v>Нарынская область</c:v>
                </c:pt>
                <c:pt idx="5">
                  <c:v>Таласская область</c:v>
                </c:pt>
                <c:pt idx="6">
                  <c:v>Жалал-Абадская область</c:v>
                </c:pt>
                <c:pt idx="7">
                  <c:v>Баткен(10)</c:v>
                </c:pt>
                <c:pt idx="8">
                  <c:v>Межобластные(9)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44</c:v>
                </c:pt>
                <c:pt idx="1">
                  <c:v>27</c:v>
                </c:pt>
                <c:pt idx="2">
                  <c:v>26</c:v>
                </c:pt>
                <c:pt idx="3">
                  <c:v>24</c:v>
                </c:pt>
                <c:pt idx="4">
                  <c:v>18</c:v>
                </c:pt>
                <c:pt idx="5">
                  <c:v>17</c:v>
                </c:pt>
                <c:pt idx="6">
                  <c:v>12</c:v>
                </c:pt>
                <c:pt idx="7">
                  <c:v>10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D3-41CF-8B38-B59D4BCA79C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8029257022876182E-2"/>
                  <c:y val="-1.5434500648508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4-42C7-AE05-9F44D3453911}"/>
                </c:ext>
              </c:extLst>
            </c:dLbl>
            <c:dLbl>
              <c:idx val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14-42C7-AE05-9F44D3453911}"/>
                </c:ext>
              </c:extLst>
            </c:dLbl>
            <c:dLbl>
              <c:idx val="2"/>
              <c:layout>
                <c:manualLayout>
                  <c:x val="-4.1625029687826817E-2"/>
                  <c:y val="-3.099870298313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14-42C7-AE05-9F44D3453911}"/>
                </c:ext>
              </c:extLst>
            </c:dLbl>
            <c:dLbl>
              <c:idx val="3"/>
              <c:layout>
                <c:manualLayout>
                  <c:x val="-1.6108831607685538E-2"/>
                  <c:y val="-3.8780804150453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14-42C7-AE05-9F44D3453911}"/>
                </c:ext>
              </c:extLst>
            </c:dLbl>
            <c:dLbl>
              <c:idx val="4"/>
              <c:layout>
                <c:manualLayout>
                  <c:x val="-7.6011411122947469E-3"/>
                  <c:y val="-2.8404669260700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14-42C7-AE05-9F44D3453911}"/>
                </c:ext>
              </c:extLst>
            </c:dLbl>
            <c:dLbl>
              <c:idx val="5"/>
              <c:layout>
                <c:manualLayout>
                  <c:x val="-4.1175085954586028E-2"/>
                  <c:y val="2.607003891050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14-42C7-AE05-9F44D3453911}"/>
                </c:ext>
              </c:extLst>
            </c:dLbl>
            <c:dLbl>
              <c:idx val="6"/>
              <c:layout>
                <c:manualLayout>
                  <c:x val="-6.2662410653652453E-2"/>
                  <c:y val="-2.45135165497309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C103B2-088B-4C07-A2E6-06934A1DAAF7}" type="VALUE">
                      <a:rPr lang="en-US" altLang="ja-JP" baseline="0">
                        <a:solidFill>
                          <a:schemeClr val="tx1"/>
                        </a:solidFill>
                      </a:rPr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ru-RU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949467353330508E-2"/>
                      <c:h val="4.643320363164720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14-42C7-AE05-9F44D3453911}"/>
                </c:ext>
              </c:extLst>
            </c:dLbl>
            <c:dLbl>
              <c:idx val="7"/>
              <c:layout>
                <c:manualLayout>
                  <c:x val="-1.6829481793828049E-2"/>
                  <c:y val="-3.3592736705577268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14-42C7-AE05-9F44D3453911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\$#,##0_);[Red]\(\$#,##0\)</c:formatCode>
                <c:ptCount val="12"/>
                <c:pt idx="0">
                  <c:v>1047267</c:v>
                </c:pt>
                <c:pt idx="1">
                  <c:v>1620691</c:v>
                </c:pt>
                <c:pt idx="2">
                  <c:v>1535556</c:v>
                </c:pt>
                <c:pt idx="3">
                  <c:v>1305014</c:v>
                </c:pt>
                <c:pt idx="4">
                  <c:v>557178</c:v>
                </c:pt>
                <c:pt idx="5">
                  <c:v>368318</c:v>
                </c:pt>
                <c:pt idx="6">
                  <c:v>533088</c:v>
                </c:pt>
                <c:pt idx="7">
                  <c:v>613582</c:v>
                </c:pt>
                <c:pt idx="8">
                  <c:v>461763</c:v>
                </c:pt>
                <c:pt idx="9">
                  <c:v>375443</c:v>
                </c:pt>
                <c:pt idx="10">
                  <c:v>724613</c:v>
                </c:pt>
                <c:pt idx="11" formatCode="[$$-409]#,##0">
                  <c:v>743364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14-42C7-AE05-9F44D3453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911656"/>
        <c:axId val="435912832"/>
      </c:lineChart>
      <c:catAx>
        <c:axId val="43591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2832"/>
        <c:crosses val="autoZero"/>
        <c:auto val="1"/>
        <c:lblAlgn val="ctr"/>
        <c:lblOffset val="100"/>
        <c:noMultiLvlLbl val="0"/>
      </c:catAx>
      <c:valAx>
        <c:axId val="4359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$#,##0_);[Red]\(\$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B-40C5-BC6A-F83E5571E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5910088"/>
        <c:axId val="435913224"/>
      </c:barChart>
      <c:catAx>
        <c:axId val="43591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3224"/>
        <c:crosses val="autoZero"/>
        <c:auto val="1"/>
        <c:lblAlgn val="ctr"/>
        <c:lblOffset val="100"/>
        <c:noMultiLvlLbl val="0"/>
      </c:catAx>
      <c:valAx>
        <c:axId val="43591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Заявки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130</c:v>
                </c:pt>
                <c:pt idx="1">
                  <c:v>138</c:v>
                </c:pt>
                <c:pt idx="2">
                  <c:v>130</c:v>
                </c:pt>
                <c:pt idx="3">
                  <c:v>113</c:v>
                </c:pt>
                <c:pt idx="4">
                  <c:v>89</c:v>
                </c:pt>
                <c:pt idx="5">
                  <c:v>58</c:v>
                </c:pt>
                <c:pt idx="6">
                  <c:v>31</c:v>
                </c:pt>
                <c:pt idx="7">
                  <c:v>56</c:v>
                </c:pt>
                <c:pt idx="8">
                  <c:v>40</c:v>
                </c:pt>
                <c:pt idx="9">
                  <c:v>51</c:v>
                </c:pt>
                <c:pt idx="10">
                  <c:v>25</c:v>
                </c:pt>
                <c:pt idx="1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2-4921-A029-F32BC138A8E7}"/>
            </c:ext>
          </c:extLst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Реализовано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2-4921-A029-F32BC138A8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35910480"/>
        <c:axId val="435914008"/>
      </c:barChart>
      <c:catAx>
        <c:axId val="43591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4008"/>
        <c:crosses val="autoZero"/>
        <c:auto val="1"/>
        <c:lblAlgn val="ctr"/>
        <c:lblOffset val="100"/>
        <c:noMultiLvlLbl val="0"/>
      </c:catAx>
      <c:valAx>
        <c:axId val="43591400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0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F39800-EFF1-4F8E-A8F7-5E0089101AB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639605C-CB9A-49B1-8976-7AE0D7B29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35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7882" y="811369"/>
            <a:ext cx="9762186" cy="4286039"/>
          </a:xfrm>
        </p:spPr>
        <p:txBody>
          <a:bodyPr/>
          <a:lstStyle/>
          <a:p>
            <a:pPr algn="ctr"/>
            <a:r>
              <a:rPr lang="ru-RU" altLang="ja-JP" sz="4800" dirty="0"/>
              <a:t>Проекты ​Грантовой  программы</a:t>
            </a:r>
            <a:br>
              <a:rPr lang="ru-RU" altLang="ja-JP" sz="4800" dirty="0"/>
            </a:br>
            <a:r>
              <a:rPr lang="ru-RU" altLang="ja-JP" sz="4800" dirty="0"/>
              <a:t>Корни травы и человеческая безопасность </a:t>
            </a:r>
            <a:br>
              <a:rPr lang="ja-JP" altLang="en-US" sz="4800" dirty="0"/>
            </a:br>
            <a:r>
              <a:rPr lang="ru-RU" altLang="ja-JP" sz="4800" b="1" dirty="0">
                <a:solidFill>
                  <a:schemeClr val="accent3"/>
                </a:solidFill>
              </a:rPr>
              <a:t>Достижения</a:t>
            </a:r>
            <a:r>
              <a:rPr lang="en-US" altLang="ja-JP" sz="4800" b="1" dirty="0">
                <a:solidFill>
                  <a:schemeClr val="accent3"/>
                </a:solidFill>
              </a:rPr>
              <a:t> </a:t>
            </a:r>
            <a:r>
              <a:rPr lang="ru-RU" altLang="ja-JP" sz="4800" b="1" dirty="0">
                <a:solidFill>
                  <a:schemeClr val="accent3"/>
                </a:solidFill>
              </a:rPr>
              <a:t>за период</a:t>
            </a:r>
            <a:r>
              <a:rPr lang="en-US" altLang="ja-JP" sz="4800" b="1" dirty="0">
                <a:solidFill>
                  <a:schemeClr val="accent3"/>
                </a:solidFill>
              </a:rPr>
              <a:t> </a:t>
            </a:r>
            <a:br>
              <a:rPr lang="ru-RU" altLang="ja-JP" sz="4800" b="1" dirty="0">
                <a:solidFill>
                  <a:schemeClr val="accent3"/>
                </a:solidFill>
              </a:rPr>
            </a:br>
            <a:r>
              <a:rPr lang="en-US" altLang="ja-JP" sz="4800" b="1" dirty="0">
                <a:solidFill>
                  <a:schemeClr val="accent3"/>
                </a:solidFill>
              </a:rPr>
              <a:t>1996</a:t>
            </a:r>
            <a:r>
              <a:rPr kumimoji="1" lang="ja-JP" altLang="en-US" sz="4800" b="1" dirty="0">
                <a:solidFill>
                  <a:schemeClr val="accent3"/>
                </a:solidFill>
              </a:rPr>
              <a:t>～</a:t>
            </a:r>
            <a:r>
              <a:rPr kumimoji="1" lang="en-US" altLang="ja-JP" sz="4800" b="1" dirty="0">
                <a:solidFill>
                  <a:schemeClr val="accent3"/>
                </a:solidFill>
              </a:rPr>
              <a:t>2022</a:t>
            </a:r>
            <a:r>
              <a:rPr kumimoji="1" lang="ru-RU" altLang="ja-JP" sz="4800" b="1" dirty="0">
                <a:solidFill>
                  <a:schemeClr val="accent3"/>
                </a:solidFill>
              </a:rPr>
              <a:t> гг.</a:t>
            </a:r>
            <a:endParaRPr kumimoji="1" lang="ja-JP" altLang="en-US" sz="4800" b="1" dirty="0">
              <a:solidFill>
                <a:schemeClr val="accent3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90918" y="4906851"/>
            <a:ext cx="8173257" cy="1275007"/>
          </a:xfrm>
        </p:spPr>
        <p:txBody>
          <a:bodyPr>
            <a:normAutofit/>
          </a:bodyPr>
          <a:lstStyle/>
          <a:p>
            <a:endParaRPr lang="ru-RU" altLang="ja-JP" dirty="0"/>
          </a:p>
          <a:p>
            <a:r>
              <a:rPr lang="ru-RU" altLang="ja-JP" dirty="0"/>
              <a:t> </a:t>
            </a:r>
          </a:p>
          <a:p>
            <a:pPr>
              <a:spcBef>
                <a:spcPts val="0"/>
              </a:spcBef>
            </a:pPr>
            <a:r>
              <a:rPr lang="ru-RU" altLang="ja-JP" dirty="0"/>
              <a:t>Посольство Японии в Кыргызской Республике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447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dirty="0"/>
              <a:t>Основные данные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524281"/>
              </p:ext>
            </p:extLst>
          </p:nvPr>
        </p:nvGraphicFramePr>
        <p:xfrm>
          <a:off x="677334" y="1471966"/>
          <a:ext cx="7206826" cy="2755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</a:rPr>
                        <a:t>1996-2022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r>
                        <a:rPr kumimoji="1" lang="ru-RU" altLang="ja-JP" sz="2800" dirty="0"/>
                        <a:t>Количество</a:t>
                      </a:r>
                      <a:r>
                        <a:rPr kumimoji="1" lang="ru-RU" altLang="ja-JP" sz="2800" baseline="0" dirty="0"/>
                        <a:t> проектов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187</a:t>
                      </a:r>
                      <a:endParaRPr kumimoji="1" lang="ja-JP" alt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1" lang="ru-RU" altLang="ja-JP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Сумма грантов</a:t>
                      </a:r>
                      <a:endParaRPr kumimoji="1" lang="ja-JP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$</a:t>
                      </a:r>
                      <a:r>
                        <a:rPr kumimoji="1" lang="ja-JP" altLang="en-US" sz="4000" baseline="0" dirty="0"/>
                        <a:t> </a:t>
                      </a:r>
                      <a:r>
                        <a:rPr kumimoji="1" lang="en-US" altLang="ja-JP" sz="4000" baseline="0" dirty="0"/>
                        <a:t>12,885,830</a:t>
                      </a:r>
                      <a:endParaRPr kumimoji="1" lang="ja-JP" altLang="en-US" sz="40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772732" y="4525608"/>
            <a:ext cx="9608990" cy="21348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ru-RU" altLang="ja-JP" sz="2400" dirty="0">
                <a:solidFill>
                  <a:schemeClr val="tx1"/>
                </a:solidFill>
              </a:rPr>
              <a:t>Дата начала реализации Программы в Кыргызской Республике:</a:t>
            </a:r>
            <a:r>
              <a:rPr lang="en-US" altLang="ja-JP" sz="2400" dirty="0">
                <a:solidFill>
                  <a:schemeClr val="tx1"/>
                </a:solidFill>
              </a:rPr>
              <a:t>1996</a:t>
            </a:r>
          </a:p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ru-RU" altLang="ja-JP" sz="2400" dirty="0">
                <a:solidFill>
                  <a:schemeClr val="tx1"/>
                </a:solidFill>
              </a:rPr>
              <a:t>Сумма гранта на один проект: приблизительно</a:t>
            </a:r>
            <a:r>
              <a:rPr lang="en-US" altLang="ja-JP" sz="2400" dirty="0">
                <a:solidFill>
                  <a:schemeClr val="tx1"/>
                </a:solidFill>
              </a:rPr>
              <a:t> 90 000 </a:t>
            </a:r>
            <a:r>
              <a:rPr lang="ru-RU" altLang="ja-JP" sz="2400" dirty="0">
                <a:solidFill>
                  <a:schemeClr val="tx1"/>
                </a:solidFill>
              </a:rPr>
              <a:t>долларов США</a:t>
            </a:r>
            <a:r>
              <a:rPr lang="ja-JP" altLang="en-US" sz="2400" dirty="0">
                <a:solidFill>
                  <a:schemeClr val="tx1"/>
                </a:solidFill>
              </a:rPr>
              <a:t>（</a:t>
            </a:r>
            <a:r>
              <a:rPr lang="en-US" altLang="ja-JP" sz="2400" dirty="0">
                <a:solidFill>
                  <a:schemeClr val="tx1"/>
                </a:solidFill>
              </a:rPr>
              <a:t>*</a:t>
            </a:r>
            <a:r>
              <a:rPr lang="ru-RU" altLang="ja-JP" sz="2400" dirty="0">
                <a:solidFill>
                  <a:schemeClr val="tx1"/>
                </a:solidFill>
              </a:rPr>
              <a:t>в зависимости от обменного курса между</a:t>
            </a:r>
            <a:r>
              <a:rPr lang="en-US" altLang="ja-JP" sz="2400" dirty="0">
                <a:solidFill>
                  <a:schemeClr val="tx1"/>
                </a:solidFill>
              </a:rPr>
              <a:t> JPY </a:t>
            </a:r>
            <a:r>
              <a:rPr lang="ru-RU" altLang="ja-JP" sz="2400" dirty="0">
                <a:solidFill>
                  <a:schemeClr val="tx1"/>
                </a:solidFill>
              </a:rPr>
              <a:t>и</a:t>
            </a:r>
            <a:r>
              <a:rPr lang="en-US" altLang="ja-JP" sz="2400" dirty="0">
                <a:solidFill>
                  <a:schemeClr val="tx1"/>
                </a:solidFill>
              </a:rPr>
              <a:t> USD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48000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6151483" cy="788894"/>
          </a:xfrm>
        </p:spPr>
        <p:txBody>
          <a:bodyPr>
            <a:normAutofit/>
          </a:bodyPr>
          <a:lstStyle/>
          <a:p>
            <a:r>
              <a:rPr lang="ru-RU" altLang="ja-JP" dirty="0"/>
              <a:t>Баланс в сфере проектов 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44281"/>
              </p:ext>
            </p:extLst>
          </p:nvPr>
        </p:nvGraphicFramePr>
        <p:xfrm>
          <a:off x="677690" y="1208175"/>
          <a:ext cx="9895060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9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2763" y="4789035"/>
            <a:ext cx="8596668" cy="1320800"/>
          </a:xfrm>
        </p:spPr>
        <p:txBody>
          <a:bodyPr/>
          <a:lstStyle/>
          <a:p>
            <a:r>
              <a:rPr kumimoji="1" lang="ja-JP" altLang="en-US" dirty="0"/>
              <a:t>被供与団体の種類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784985"/>
              </p:ext>
            </p:extLst>
          </p:nvPr>
        </p:nvGraphicFramePr>
        <p:xfrm>
          <a:off x="188686" y="944880"/>
          <a:ext cx="10384064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02CFED3B-5E3B-1D92-D68A-E84752F50009}"/>
              </a:ext>
            </a:extLst>
          </p:cNvPr>
          <p:cNvSpPr txBox="1">
            <a:spLocks/>
          </p:cNvSpPr>
          <p:nvPr/>
        </p:nvSpPr>
        <p:spPr>
          <a:xfrm>
            <a:off x="677334" y="407851"/>
            <a:ext cx="5418666" cy="5370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ru-RU" altLang="ja-JP" dirty="0"/>
              <a:t>Грантополучатели в разрезе по видам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0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dirty="0"/>
              <a:t>Межрегиональный баланс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130951"/>
              </p:ext>
            </p:extLst>
          </p:nvPr>
        </p:nvGraphicFramePr>
        <p:xfrm>
          <a:off x="712086" y="1163320"/>
          <a:ext cx="10565514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4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>
            <a:normAutofit/>
          </a:bodyPr>
          <a:lstStyle/>
          <a:p>
            <a:r>
              <a:rPr lang="ru-RU" altLang="ja-JP" dirty="0"/>
              <a:t>Сумма грантов по годам 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992632"/>
              </p:ext>
            </p:extLst>
          </p:nvPr>
        </p:nvGraphicFramePr>
        <p:xfrm>
          <a:off x="315911" y="1276349"/>
          <a:ext cx="10624615" cy="5102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22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>
            <a:normAutofit/>
          </a:bodyPr>
          <a:lstStyle/>
          <a:p>
            <a:r>
              <a:rPr lang="ru-RU" altLang="ja-JP" dirty="0"/>
              <a:t>Количество проектов по годам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993638"/>
              </p:ext>
            </p:extLst>
          </p:nvPr>
        </p:nvGraphicFramePr>
        <p:xfrm>
          <a:off x="677862" y="1181100"/>
          <a:ext cx="928528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90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1320800"/>
          </a:xfrm>
        </p:spPr>
        <p:txBody>
          <a:bodyPr/>
          <a:lstStyle/>
          <a:p>
            <a:r>
              <a:rPr kumimoji="1" lang="ru-RU" altLang="ja-JP" dirty="0"/>
              <a:t>Количество заявок и реализованных проектов по годам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551909"/>
              </p:ext>
            </p:extLst>
          </p:nvPr>
        </p:nvGraphicFramePr>
        <p:xfrm>
          <a:off x="246744" y="1387475"/>
          <a:ext cx="971587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06768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144</Words>
  <Application>Microsoft Office PowerPoint</Application>
  <PresentationFormat>ワイド画面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ファセット</vt:lpstr>
      <vt:lpstr>Проекты ​Грантовой  программы Корни травы и человеческая безопасность  Достижения за период  1996～2022 гг.</vt:lpstr>
      <vt:lpstr>Основные данные</vt:lpstr>
      <vt:lpstr>Баланс в сфере проектов </vt:lpstr>
      <vt:lpstr>被供与団体の種類</vt:lpstr>
      <vt:lpstr>Межрегиональный баланс</vt:lpstr>
      <vt:lpstr>Сумма грантов по годам </vt:lpstr>
      <vt:lpstr>Количество проектов по годам</vt:lpstr>
      <vt:lpstr>Количество заявок и реализованных проектов по годам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AIRI</dc:creator>
  <cp:lastModifiedBy>SOORONBAEVA AINURA</cp:lastModifiedBy>
  <cp:revision>113</cp:revision>
  <cp:lastPrinted>2022-01-06T10:35:14Z</cp:lastPrinted>
  <dcterms:created xsi:type="dcterms:W3CDTF">2018-04-23T08:47:29Z</dcterms:created>
  <dcterms:modified xsi:type="dcterms:W3CDTF">2024-02-13T08:09:49Z</dcterms:modified>
</cp:coreProperties>
</file>