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67" r:id="rId2"/>
    <p:sldId id="280" r:id="rId3"/>
    <p:sldId id="279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60" d="100"/>
          <a:sy n="60" d="100"/>
        </p:scale>
        <p:origin x="-792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ru-RU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2800" baseline="0" dirty="0"/>
                      <a:t>
</a:t>
                    </a:r>
                    <a:fld id="{AE871D98-EF8F-4825-A1A9-D264C2B49BFC}" type="PERCENTAGE">
                      <a:rPr lang="ru-RU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760" baseline="0" dirty="0"/>
                      <a:t>
</a:t>
                    </a:r>
                    <a:fld id="{7E4D6A53-8598-414D-90B5-DE5D07B87557}" type="PERCENTAG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ru-RU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800" baseline="0" dirty="0"/>
                      <a:t>
</a:t>
                    </a:r>
                    <a:fld id="{CC44810F-41CA-40EB-B8EA-8863CE84E0D7}" type="PERCENTAGE">
                      <a:rPr lang="ru-RU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7.7008224305865708E-2"/>
                  <c:y val="3.13620953630796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ru-RU" altLang="ja-JP" sz="1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fld id="{C1949E78-CE53-421E-B783-16E2E6D91357}" type="PERCENTAGE">
                      <a:rPr lang="ru-RU" altLang="ja-JP" sz="16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00696913409318"/>
                      <c:h val="0.141722758445516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Медицина</c:v>
                </c:pt>
                <c:pt idx="1">
                  <c:v>Образование</c:v>
                </c:pt>
                <c:pt idx="2">
                  <c:v>Другие
</c:v>
                </c:pt>
                <c:pt idx="3">
                  <c:v>ЛОВЗ
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88</c:v>
                </c:pt>
                <c:pt idx="1">
                  <c:v>46</c:v>
                </c:pt>
                <c:pt idx="2">
                  <c:v>37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-2.1767440955679871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40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400" baseline="0" dirty="0"/>
                      <a:t> </a:t>
                    </a:r>
                    <a:fld id="{7E4D6A53-8598-414D-90B5-DE5D07B87557}" type="PERCENTAGE">
                      <a:rPr lang="ru-RU" altLang="ja-JP" sz="1400" baseline="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76873255018456"/>
                      <c:h val="8.989484400790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3679997897940994"/>
                  <c:y val="-0.287800856400681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1E9881-D619-4476-9CD1-7A739EF0383E}" type="CATEGORYNAME">
                      <a:rPr lang="ru-RU" altLang="ja-JP" sz="200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7A4616D-924C-4949-BB0A-BC0693788EF8}" type="PERCENTAGE">
                      <a:rPr lang="ru-RU" altLang="ja-JP" baseline="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23062417004"/>
                      <c:h val="0.31405315637091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12898865696620335"/>
                  <c:y val="-0.115979381443298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8B0C53-47EF-40C8-862A-821185BAA49A}" type="CATEGORYNAME">
                      <a:rPr lang="ru-RU" altLang="ja-JP" sz="160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600" baseline="0" dirty="0"/>
                      <a:t>
</a:t>
                    </a:r>
                    <a:fld id="{384E9204-4192-48C7-920A-EF6F8B24729C}" type="PERCENTAGE">
                      <a:rPr lang="ru-RU" altLang="ja-JP" sz="1600" baseline="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8019840203088"/>
                      <c:h val="0.1812393457261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-4.1582948641302686E-2"/>
                  <c:y val="9.8797166301377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4174E-B3E2-44ED-ABC8-576B362756E2}" type="CATEGORYNAME">
                      <a:rPr lang="ru-RU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fld id="{BBB0D071-5C83-405A-84A5-08EDA0E5E36C}" type="PERCENTAGE">
                      <a:rPr lang="ru-RU" baseline="0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85468964752143"/>
                      <c:h val="0.18553487837216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0.11569174650695527"/>
                  <c:y val="8.4557729252915546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ru-RU" altLang="ja-JP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 </a:t>
                    </a:r>
                    <a:fld id="{A99A92EB-1E4A-4864-9B6E-F66F0E506319}" type="PERCENTAGE">
                      <a:rPr lang="ru-RU" altLang="ja-JP" baseline="0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931054354051"/>
                      <c:h val="0.110500209703168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НПО и другие</c:v>
                </c:pt>
                <c:pt idx="1">
                  <c:v>Гос. медицинские Учреждения</c:v>
                </c:pt>
                <c:pt idx="2">
                  <c:v>Местное самоуправление</c:v>
                </c:pt>
                <c:pt idx="3">
                  <c:v>Гос. органы работающие с ЛОВЗ </c:v>
                </c:pt>
                <c:pt idx="4">
                  <c:v>Гос. образовательные учреждения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58</c:v>
                </c:pt>
                <c:pt idx="2">
                  <c:v>30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3"/>
              <c:layout>
                <c:manualLayout>
                  <c:x val="6.1912368863455199E-2"/>
                  <c:y val="-0.158538650410634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3-41CF-8B38-B59D4BCA79C1}"/>
                </c:ext>
              </c:extLst>
            </c:dLbl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ru-RU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AD03DA9-CFAD-4DDE-B617-774B24BC5ACD}" type="VALUE">
                      <a:rPr lang="ru-RU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Бишкек</c:v>
                </c:pt>
                <c:pt idx="1">
                  <c:v>Чуйская область</c:v>
                </c:pt>
                <c:pt idx="2">
                  <c:v>Ошская область</c:v>
                </c:pt>
                <c:pt idx="3">
                  <c:v>Иссык-Кульская область</c:v>
                </c:pt>
                <c:pt idx="4">
                  <c:v>Нарынская область</c:v>
                </c:pt>
                <c:pt idx="5">
                  <c:v>Таласская область</c:v>
                </c:pt>
                <c:pt idx="6">
                  <c:v>Жалал-Абадская область</c:v>
                </c:pt>
                <c:pt idx="7">
                  <c:v>Баткен(10)</c:v>
                </c:pt>
                <c:pt idx="8">
                  <c:v>Межобластные(9)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44</c:v>
                </c:pt>
                <c:pt idx="1">
                  <c:v>27</c:v>
                </c:pt>
                <c:pt idx="2">
                  <c:v>26</c:v>
                </c:pt>
                <c:pt idx="3">
                  <c:v>24</c:v>
                </c:pt>
                <c:pt idx="4">
                  <c:v>18</c:v>
                </c:pt>
                <c:pt idx="5">
                  <c:v>17</c:v>
                </c:pt>
                <c:pt idx="6">
                  <c:v>12</c:v>
                </c:pt>
                <c:pt idx="7">
                  <c:v>10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ru-RU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\$#,##0_);[Red]\(\$#,##0\)</c:formatCode>
                <c:ptCount val="12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 formatCode="[$$-409]#,##0">
                  <c:v>743364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Заявки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Реализовано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7882" y="811369"/>
            <a:ext cx="9762186" cy="4286039"/>
          </a:xfrm>
        </p:spPr>
        <p:txBody>
          <a:bodyPr/>
          <a:lstStyle/>
          <a:p>
            <a:pPr algn="ctr"/>
            <a:r>
              <a:rPr lang="ru-RU" altLang="ja-JP" sz="4800" dirty="0"/>
              <a:t>Проекты ​Грантовой  программы</a:t>
            </a:r>
            <a:br>
              <a:rPr lang="ru-RU" altLang="ja-JP" sz="4800" dirty="0"/>
            </a:br>
            <a:r>
              <a:rPr lang="ru-RU" altLang="ja-JP" sz="4800" dirty="0"/>
              <a:t>Корни травы и человеческая безопасность </a:t>
            </a:r>
            <a:br>
              <a:rPr lang="ja-JP" altLang="en-US" sz="4800" dirty="0"/>
            </a:br>
            <a:r>
              <a:rPr lang="ru-RU" altLang="ja-JP" sz="4800" b="1" dirty="0">
                <a:solidFill>
                  <a:schemeClr val="accent3"/>
                </a:solidFill>
              </a:rPr>
              <a:t>Достижения</a:t>
            </a:r>
            <a:r>
              <a:rPr lang="en-US" altLang="ja-JP" sz="4800" b="1" dirty="0">
                <a:solidFill>
                  <a:schemeClr val="accent3"/>
                </a:solidFill>
              </a:rPr>
              <a:t> </a:t>
            </a:r>
            <a:r>
              <a:rPr lang="ru-RU" altLang="ja-JP" sz="4800" b="1" dirty="0">
                <a:solidFill>
                  <a:schemeClr val="accent3"/>
                </a:solidFill>
              </a:rPr>
              <a:t>за период</a:t>
            </a:r>
            <a:r>
              <a:rPr lang="en-US" altLang="ja-JP" sz="4800" b="1" dirty="0">
                <a:solidFill>
                  <a:schemeClr val="accent3"/>
                </a:solidFill>
              </a:rPr>
              <a:t> </a:t>
            </a:r>
            <a:br>
              <a:rPr lang="ru-RU" altLang="ja-JP" sz="4800" b="1" dirty="0">
                <a:solidFill>
                  <a:schemeClr val="accent3"/>
                </a:solidFill>
              </a:rPr>
            </a:br>
            <a:r>
              <a:rPr lang="en-US" altLang="ja-JP" sz="4800" b="1" dirty="0">
                <a:solidFill>
                  <a:schemeClr val="accent3"/>
                </a:solidFill>
              </a:rPr>
              <a:t>1996</a:t>
            </a:r>
            <a:r>
              <a:rPr kumimoji="1" lang="ja-JP" altLang="en-US" sz="4800" b="1" dirty="0">
                <a:solidFill>
                  <a:schemeClr val="accent3"/>
                </a:solidFill>
              </a:rPr>
              <a:t>～</a:t>
            </a:r>
            <a:r>
              <a:rPr kumimoji="1" lang="en-US" altLang="ja-JP" sz="4800" b="1" dirty="0">
                <a:solidFill>
                  <a:schemeClr val="accent3"/>
                </a:solidFill>
              </a:rPr>
              <a:t>2022</a:t>
            </a:r>
            <a:r>
              <a:rPr kumimoji="1" lang="ru-RU" altLang="ja-JP" sz="4800" b="1" dirty="0">
                <a:solidFill>
                  <a:schemeClr val="accent3"/>
                </a:solidFill>
              </a:rPr>
              <a:t> гг.</a:t>
            </a:r>
            <a:endParaRPr kumimoji="1" lang="ja-JP" alt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90918" y="4906851"/>
            <a:ext cx="8173257" cy="1275007"/>
          </a:xfrm>
        </p:spPr>
        <p:txBody>
          <a:bodyPr>
            <a:normAutofit/>
          </a:bodyPr>
          <a:lstStyle/>
          <a:p>
            <a:endParaRPr lang="ru-RU" altLang="ja-JP" dirty="0"/>
          </a:p>
          <a:p>
            <a:r>
              <a:rPr lang="ru-RU" altLang="ja-JP" dirty="0"/>
              <a:t> </a:t>
            </a:r>
          </a:p>
          <a:p>
            <a:pPr>
              <a:spcBef>
                <a:spcPts val="0"/>
              </a:spcBef>
            </a:pPr>
            <a:r>
              <a:rPr lang="ru-RU" altLang="ja-JP" dirty="0"/>
              <a:t>Посольство Японии в Кыргызской Республике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447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dirty="0"/>
              <a:t>Основные данные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524281"/>
              </p:ext>
            </p:extLst>
          </p:nvPr>
        </p:nvGraphicFramePr>
        <p:xfrm>
          <a:off x="677334" y="1471966"/>
          <a:ext cx="7206826" cy="2755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1996-2022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ru-RU" altLang="ja-JP" sz="2800" dirty="0"/>
                        <a:t>Количество</a:t>
                      </a:r>
                      <a:r>
                        <a:rPr kumimoji="1" lang="ru-RU" altLang="ja-JP" sz="2800" baseline="0" dirty="0"/>
                        <a:t> проектов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187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ru-RU" altLang="ja-JP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Сумма грантов</a:t>
                      </a:r>
                      <a:endParaRPr kumimoji="1" lang="ja-JP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12,885,830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772732" y="4525608"/>
            <a:ext cx="9608990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>
                <a:solidFill>
                  <a:schemeClr val="tx1"/>
                </a:solidFill>
              </a:rPr>
              <a:t>Дата начала реализации Программы в Кыргызской Республике: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>
                <a:solidFill>
                  <a:schemeClr val="tx1"/>
                </a:solidFill>
              </a:rPr>
              <a:t>Сумма гранта на один проект: приблизительно</a:t>
            </a:r>
            <a:r>
              <a:rPr lang="en-US" altLang="ja-JP" sz="2400" dirty="0">
                <a:solidFill>
                  <a:schemeClr val="tx1"/>
                </a:solidFill>
              </a:rPr>
              <a:t> 90 000 </a:t>
            </a:r>
            <a:r>
              <a:rPr lang="ru-RU" altLang="ja-JP" sz="2400" dirty="0">
                <a:solidFill>
                  <a:schemeClr val="tx1"/>
                </a:solidFill>
              </a:rPr>
              <a:t>долларов США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lang="en-US" altLang="ja-JP" sz="2400" dirty="0">
                <a:solidFill>
                  <a:schemeClr val="tx1"/>
                </a:solidFill>
              </a:rPr>
              <a:t>*</a:t>
            </a:r>
            <a:r>
              <a:rPr lang="ru-RU" altLang="ja-JP" sz="2400" dirty="0">
                <a:solidFill>
                  <a:schemeClr val="tx1"/>
                </a:solidFill>
              </a:rPr>
              <a:t>в зависимости от обменного курса между</a:t>
            </a:r>
            <a:r>
              <a:rPr lang="en-US" altLang="ja-JP" sz="2400" dirty="0">
                <a:solidFill>
                  <a:schemeClr val="tx1"/>
                </a:solidFill>
              </a:rPr>
              <a:t> JPY </a:t>
            </a:r>
            <a:r>
              <a:rPr lang="ru-RU" altLang="ja-JP" sz="2400" dirty="0">
                <a:solidFill>
                  <a:schemeClr val="tx1"/>
                </a:solidFill>
              </a:rPr>
              <a:t>и</a:t>
            </a:r>
            <a:r>
              <a:rPr lang="en-US" altLang="ja-JP" sz="2400" dirty="0">
                <a:solidFill>
                  <a:schemeClr val="tx1"/>
                </a:solidFill>
              </a:rPr>
              <a:t> USD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8000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151483" cy="788894"/>
          </a:xfrm>
        </p:spPr>
        <p:txBody>
          <a:bodyPr>
            <a:normAutofit/>
          </a:bodyPr>
          <a:lstStyle/>
          <a:p>
            <a:r>
              <a:rPr lang="ru-RU" altLang="ja-JP" dirty="0"/>
              <a:t>Баланс в сфере проектов 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44281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784985"/>
              </p:ext>
            </p:extLst>
          </p:nvPr>
        </p:nvGraphicFramePr>
        <p:xfrm>
          <a:off x="188686" y="944880"/>
          <a:ext cx="10384064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407851"/>
            <a:ext cx="5418666" cy="5370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ru-RU" altLang="ja-JP" dirty="0"/>
              <a:t>Грантополучатели в разрезе по видам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ru-RU" altLang="ja-JP" dirty="0"/>
              <a:t>Межрегиональный баланс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130951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>
            <a:normAutofit/>
          </a:bodyPr>
          <a:lstStyle/>
          <a:p>
            <a:r>
              <a:rPr lang="ru-RU" altLang="ja-JP" dirty="0"/>
              <a:t>Сумма грантов по годам 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992632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rmAutofit/>
          </a:bodyPr>
          <a:lstStyle/>
          <a:p>
            <a:r>
              <a:rPr lang="ru-RU" altLang="ja-JP" dirty="0"/>
              <a:t>Количество проектов по годам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93638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20800"/>
          </a:xfrm>
        </p:spPr>
        <p:txBody>
          <a:bodyPr/>
          <a:lstStyle/>
          <a:p>
            <a:r>
              <a:rPr kumimoji="1" lang="ru-RU" altLang="ja-JP" dirty="0"/>
              <a:t>Количество заявок и реализованных проектов по годам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551909"/>
              </p:ext>
            </p:extLst>
          </p:nvPr>
        </p:nvGraphicFramePr>
        <p:xfrm>
          <a:off x="246744" y="1387475"/>
          <a:ext cx="9715878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144</Words>
  <Application>Microsoft Office PowerPoint</Application>
  <PresentationFormat>ワイド画面</PresentationFormat>
  <Paragraphs>39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Проекты ​Грантовой  программы Корни травы и человеческая безопасность  Достижения за период  1996～2022 гг.</vt:lpstr>
      <vt:lpstr>Основные данные</vt:lpstr>
      <vt:lpstr>Баланс в сфере проектов </vt:lpstr>
      <vt:lpstr>被供与団体の種類</vt:lpstr>
      <vt:lpstr>Межрегиональный баланс</vt:lpstr>
      <vt:lpstr>Сумма грантов по годам </vt:lpstr>
      <vt:lpstr>Количество проектов по годам</vt:lpstr>
      <vt:lpstr>Количество заявок и реализованных проектов по годам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AIRI</dc:creator>
  <cp:lastModifiedBy>SOORONBAEVA AINURA</cp:lastModifiedBy>
  <cp:revision>113</cp:revision>
  <cp:lastPrinted>2022-01-06T10:35:14Z</cp:lastPrinted>
  <dcterms:created xsi:type="dcterms:W3CDTF">2018-04-23T08:47:29Z</dcterms:created>
  <dcterms:modified xsi:type="dcterms:W3CDTF">2024-02-13T08:09:49Z</dcterms:modified>
</cp:coreProperties>
</file>