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80" r:id="rId2"/>
    <p:sldId id="281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en-US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2800" baseline="0" dirty="0"/>
                      <a:t>
</a:t>
                    </a:r>
                    <a:fld id="{AE871D98-EF8F-4825-A1A9-D264C2B49BFC}" type="PERCENTAGE">
                      <a:rPr lang="en-US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760" baseline="0" dirty="0"/>
                      <a:t>
</a:t>
                    </a:r>
                    <a:fld id="{7E4D6A53-8598-414D-90B5-DE5D07B87557}" type="PERCENTAG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en-US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800" baseline="0" dirty="0"/>
                      <a:t>
</a:t>
                    </a:r>
                    <a:fld id="{CC44810F-41CA-40EB-B8EA-8863CE84E0D7}" type="PERCENTAGE">
                      <a:rPr lang="en-US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0.1167956535887604"/>
                  <c:y val="8.2885304659498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en-US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2400" baseline="0" dirty="0"/>
                      <a:t>
</a:t>
                    </a:r>
                    <a:fld id="{C1949E78-CE53-421E-B783-16E2E6D91357}" type="PERCENTAGE">
                      <a:rPr lang="en-US" altLang="ja-JP" sz="160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Medicine</c:v>
                </c:pt>
                <c:pt idx="1">
                  <c:v>Education</c:v>
                </c:pt>
                <c:pt idx="2">
                  <c:v>Others</c:v>
                </c:pt>
                <c:pt idx="3">
                  <c:v>People with disabilities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46</c:v>
                </c:pt>
                <c:pt idx="2">
                  <c:v>37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6.7631035401938974E-2"/>
                  <c:y val="4.51030927835051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400" baseline="0" dirty="0"/>
                      <a:t> </a:t>
                    </a:r>
                    <a:fld id="{7E4D6A53-8598-414D-90B5-DE5D07B87557}" type="PERCENTAGE">
                      <a:rPr lang="en-US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08514662467411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en-US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baseline="0" dirty="0"/>
                      <a:t>
</a:t>
                    </a:r>
                    <a:fld id="{E7A4616D-924C-4949-BB0A-BC0693788EF8}" type="PERCENTAGE">
                      <a:rPr lang="en-US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en-US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600" baseline="0" dirty="0"/>
                      <a:t>
</a:t>
                    </a:r>
                    <a:fld id="{384E9204-4192-48C7-920A-EF6F8B24729C}" type="PERCENTAGE">
                      <a:rPr lang="en-US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3.6690837036443534E-3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en-US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dirty="0"/>
                      <a:t> </a:t>
                    </a:r>
                    <a:fld id="{BBB0D071-5C83-405A-84A5-08EDA0E5E36C}" type="PERCENTAGE">
                      <a:rPr lang="en-US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35875433741551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en-US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en-US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NGO/Others</c:v>
                </c:pt>
                <c:pt idx="1">
                  <c:v>National medical institutions</c:v>
                </c:pt>
                <c:pt idx="2">
                  <c:v>Local governments</c:v>
                </c:pt>
                <c:pt idx="3">
                  <c:v>National institutions for people with disabilities</c:v>
                </c:pt>
                <c:pt idx="4">
                  <c:v>National educational institutions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58</c:v>
                </c:pt>
                <c:pt idx="2">
                  <c:v>30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en-US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en-US" altLang="ja-JP" baseline="0" dirty="0"/>
                      <a:t>
</a:t>
                    </a:r>
                    <a:fld id="{EAD03DA9-CFAD-4DDE-B617-774B24BC5ACD}" type="VALUE">
                      <a:rPr lang="en-US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Bishkek</c:v>
                </c:pt>
                <c:pt idx="1">
                  <c:v>Chui</c:v>
                </c:pt>
                <c:pt idx="2">
                  <c:v>Osh</c:v>
                </c:pt>
                <c:pt idx="3">
                  <c:v>Issyk-Kul</c:v>
                </c:pt>
                <c:pt idx="4">
                  <c:v>Naryn</c:v>
                </c:pt>
                <c:pt idx="5">
                  <c:v>Talas</c:v>
                </c:pt>
                <c:pt idx="6">
                  <c:v>Jalal-Abad</c:v>
                </c:pt>
                <c:pt idx="7">
                  <c:v>Batken</c:v>
                </c:pt>
                <c:pt idx="8">
                  <c:v>Multi-oblast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44</c:v>
                </c:pt>
                <c:pt idx="1">
                  <c:v>27</c:v>
                </c:pt>
                <c:pt idx="2">
                  <c:v>26</c:v>
                </c:pt>
                <c:pt idx="3">
                  <c:v>24</c:v>
                </c:pt>
                <c:pt idx="4">
                  <c:v>18</c:v>
                </c:pt>
                <c:pt idx="5">
                  <c:v>17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ru-RU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\$#,##0_);[Red]\(\$#,##0\)</c:formatCode>
                <c:ptCount val="12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Applications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Implementation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8218" y="2273019"/>
            <a:ext cx="8801563" cy="1646302"/>
          </a:xfrm>
        </p:spPr>
        <p:txBody>
          <a:bodyPr/>
          <a:lstStyle/>
          <a:p>
            <a:r>
              <a:rPr lang="en-US" altLang="ja-JP" sz="4800" dirty="0"/>
              <a:t>Grant Assistance for Grassroots human security projects</a:t>
            </a:r>
            <a:br>
              <a:rPr lang="ja-JP" altLang="en-US" sz="4800" dirty="0"/>
            </a:br>
            <a:r>
              <a:rPr lang="en-US" altLang="ja-JP" sz="4800" b="1" dirty="0">
                <a:solidFill>
                  <a:schemeClr val="accent3"/>
                </a:solidFill>
              </a:rPr>
              <a:t>Achievements in </a:t>
            </a:r>
            <a:r>
              <a:rPr lang="ru-RU" altLang="ja-JP" sz="4800" b="1" dirty="0">
                <a:solidFill>
                  <a:schemeClr val="accent3"/>
                </a:solidFill>
              </a:rPr>
              <a:t>1996</a:t>
            </a:r>
            <a:r>
              <a:rPr kumimoji="1" lang="ja-JP" altLang="en-US" sz="4800" b="1" dirty="0">
                <a:solidFill>
                  <a:schemeClr val="accent3"/>
                </a:solidFill>
              </a:rPr>
              <a:t>～</a:t>
            </a:r>
            <a:r>
              <a:rPr kumimoji="1" lang="en-US" altLang="ja-JP" sz="4800" b="1" dirty="0">
                <a:solidFill>
                  <a:schemeClr val="accent3"/>
                </a:solidFill>
              </a:rPr>
              <a:t>20</a:t>
            </a:r>
            <a:r>
              <a:rPr kumimoji="1" lang="ru-RU" altLang="ja-JP" sz="4800" b="1" dirty="0">
                <a:solidFill>
                  <a:schemeClr val="accent3"/>
                </a:solidFill>
              </a:rPr>
              <a:t>2</a:t>
            </a:r>
            <a:r>
              <a:rPr kumimoji="1" lang="en-US" altLang="ja-JP" sz="4800" b="1" dirty="0">
                <a:solidFill>
                  <a:schemeClr val="accent3"/>
                </a:solidFill>
              </a:rPr>
              <a:t>2</a:t>
            </a: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32845" y="4162593"/>
            <a:ext cx="7766936" cy="1096899"/>
          </a:xfrm>
        </p:spPr>
        <p:txBody>
          <a:bodyPr/>
          <a:lstStyle/>
          <a:p>
            <a:r>
              <a:rPr lang="en-US" altLang="ja-JP" dirty="0"/>
              <a:t>Embassy of Japan in the Kyrgyz Republic</a:t>
            </a:r>
          </a:p>
        </p:txBody>
      </p:sp>
    </p:spTree>
    <p:extLst>
      <p:ext uri="{BB962C8B-B14F-4D97-AF65-F5344CB8AC3E}">
        <p14:creationId xmlns:p14="http://schemas.microsoft.com/office/powerpoint/2010/main" val="104993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Basic data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566476"/>
              </p:ext>
            </p:extLst>
          </p:nvPr>
        </p:nvGraphicFramePr>
        <p:xfrm>
          <a:off x="677332" y="1471966"/>
          <a:ext cx="7225696" cy="271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1996-2022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Number</a:t>
                      </a:r>
                      <a:r>
                        <a:rPr kumimoji="1" lang="en-US" altLang="ja-JP" sz="2800" baseline="0" dirty="0"/>
                        <a:t> of Projects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187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en-US" altLang="ja-JP" sz="4000" dirty="0"/>
                        <a:t>Sum</a:t>
                      </a:r>
                      <a:r>
                        <a:rPr kumimoji="1" lang="en-US" altLang="ja-JP" sz="4000" baseline="0" dirty="0"/>
                        <a:t> of grant</a:t>
                      </a:r>
                      <a:endParaRPr kumimoji="1" lang="ja-JP" alt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</a:t>
                      </a:r>
                      <a:r>
                        <a:rPr kumimoji="1" lang="ru-RU" altLang="ja-JP" sz="4000" baseline="0" dirty="0"/>
                        <a:t>2</a:t>
                      </a:r>
                      <a:r>
                        <a:rPr kumimoji="1" lang="en-US" altLang="ja-JP" sz="4000" baseline="0" dirty="0"/>
                        <a:t>,885,830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5256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en-US" altLang="ja-JP" sz="2400" dirty="0">
                <a:solidFill>
                  <a:schemeClr val="tx1"/>
                </a:solidFill>
              </a:rPr>
              <a:t>The year the </a:t>
            </a:r>
            <a:r>
              <a:rPr lang="en-US" altLang="ja-JP" sz="2400" dirty="0" err="1">
                <a:solidFill>
                  <a:schemeClr val="tx1"/>
                </a:solidFill>
              </a:rPr>
              <a:t>Programme</a:t>
            </a:r>
            <a:r>
              <a:rPr lang="en-US" altLang="ja-JP" sz="2400" dirty="0">
                <a:solidFill>
                  <a:schemeClr val="tx1"/>
                </a:solidFill>
              </a:rPr>
              <a:t> started in the Kyrgyz Republic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en-US" altLang="ja-JP" sz="2400" dirty="0">
                <a:solidFill>
                  <a:schemeClr val="tx1"/>
                </a:solidFill>
              </a:rPr>
              <a:t>The grant sum for 1 project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 err="1">
                <a:solidFill>
                  <a:schemeClr val="tx1"/>
                </a:solidFill>
              </a:rPr>
              <a:t>appro</a:t>
            </a:r>
            <a:r>
              <a:rPr lang="en-US" altLang="ja-JP" sz="2400" dirty="0">
                <a:solidFill>
                  <a:schemeClr val="tx1"/>
                </a:solidFill>
              </a:rPr>
              <a:t>. 90 000 USD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*depending on the rate between JPY and USD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9872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 fontScale="90000"/>
          </a:bodyPr>
          <a:lstStyle/>
          <a:p>
            <a:r>
              <a:rPr lang="ru-RU" altLang="ja-JP" dirty="0"/>
              <a:t> </a:t>
            </a:r>
            <a:r>
              <a:rPr lang="en-US" altLang="ja-JP" dirty="0"/>
              <a:t>Balance in spheres of projects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539496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488755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dirty="0"/>
              <a:t>Grantees by types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Interregional balance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856070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Sum of grant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92632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/>
          </a:bodyPr>
          <a:lstStyle/>
          <a:p>
            <a:r>
              <a:rPr lang="en-US" altLang="ja-JP" dirty="0"/>
              <a:t>Number of projects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93638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kumimoji="1" lang="en-US" altLang="ja-JP" dirty="0"/>
              <a:t>Number of application</a:t>
            </a:r>
            <a:r>
              <a:rPr lang="en-US" altLang="ja-JP" dirty="0"/>
              <a:t>s and implemented projects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139516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151</Words>
  <Application>Microsoft Office PowerPoint</Application>
  <PresentationFormat>ワイド画面</PresentationFormat>
  <Paragraphs>37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Grant Assistance for Grassroots human security projects Achievements in 1996～2022</vt:lpstr>
      <vt:lpstr>Basic data</vt:lpstr>
      <vt:lpstr> Balance in spheres of projects</vt:lpstr>
      <vt:lpstr>被供与団体の種類</vt:lpstr>
      <vt:lpstr>Interregional balance</vt:lpstr>
      <vt:lpstr>Sum of grant by year</vt:lpstr>
      <vt:lpstr>Number of projects by year</vt:lpstr>
      <vt:lpstr>Number of applications and implemented projects by year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AIRI</dc:creator>
  <cp:lastModifiedBy>SOORONBAEVA AINURA</cp:lastModifiedBy>
  <cp:revision>113</cp:revision>
  <cp:lastPrinted>2022-01-06T10:35:14Z</cp:lastPrinted>
  <dcterms:created xsi:type="dcterms:W3CDTF">2018-04-23T08:47:29Z</dcterms:created>
  <dcterms:modified xsi:type="dcterms:W3CDTF">2024-02-13T08:16:16Z</dcterms:modified>
</cp:coreProperties>
</file>