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80" r:id="rId2"/>
    <p:sldId id="281" r:id="rId3"/>
    <p:sldId id="279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en-US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2800" baseline="0" dirty="0"/>
                      <a:t>
</a:t>
                    </a:r>
                    <a:fld id="{AE871D98-EF8F-4825-A1A9-D264C2B49BFC}" type="PERCENTAGE">
                      <a:rPr lang="en-US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760" baseline="0" dirty="0"/>
                      <a:t>
</a:t>
                    </a:r>
                    <a:fld id="{7E4D6A53-8598-414D-90B5-DE5D07B87557}" type="PERCENTAG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en-US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800" baseline="0" dirty="0"/>
                      <a:t>
</a:t>
                    </a:r>
                    <a:fld id="{CC44810F-41CA-40EB-B8EA-8863CE84E0D7}" type="PERCENTAGE">
                      <a:rPr lang="en-US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0.1167956535887604"/>
                  <c:y val="8.288530465949819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en-US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2400" baseline="0" dirty="0"/>
                      <a:t>
</a:t>
                    </a:r>
                    <a:fld id="{C1949E78-CE53-421E-B783-16E2E6D91357}" type="PERCENTAGE">
                      <a:rPr lang="en-US" altLang="ja-JP" sz="160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Medicine</c:v>
                </c:pt>
                <c:pt idx="1">
                  <c:v>Education</c:v>
                </c:pt>
                <c:pt idx="2">
                  <c:v>Others</c:v>
                </c:pt>
                <c:pt idx="3">
                  <c:v>People with disabilities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</c:v>
                </c:pt>
                <c:pt idx="1">
                  <c:v>46</c:v>
                </c:pt>
                <c:pt idx="2">
                  <c:v>37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6.7631035401938974E-2"/>
                  <c:y val="4.51030927835051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40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400" baseline="0" dirty="0"/>
                      <a:t> </a:t>
                    </a:r>
                    <a:fld id="{7E4D6A53-8598-414D-90B5-DE5D07B87557}" type="PERCENTAGE">
                      <a:rPr lang="en-US" altLang="ja-JP" sz="1400" baseline="0" smtClean="0"/>
                      <a:pPr algn="ctr"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08514662467411"/>
                      <c:h val="8.98948440079010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3679997897940994"/>
                  <c:y val="-0.2878008564006819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D1E9881-D619-4476-9CD1-7A739EF0383E}" type="CATEGORYNAME">
                      <a:rPr lang="en-US" altLang="ja-JP" sz="200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baseline="0" dirty="0"/>
                      <a:t>
</a:t>
                    </a:r>
                    <a:fld id="{E7A4616D-924C-4949-BB0A-BC0693788EF8}" type="PERCENTAGE">
                      <a:rPr lang="en-US" altLang="ja-JP" baseline="0"/>
                      <a:pPr algn="ctr">
                        <a:defRPr lang="ja-JP" sz="2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6623062417004"/>
                      <c:h val="0.3140531563709175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12898865696620335"/>
                  <c:y val="-0.115979381443298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20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F8B0C53-47EF-40C8-862A-821185BAA49A}" type="CATEGORYNAME">
                      <a:rPr lang="en-US" altLang="ja-JP" sz="160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sz="1600" baseline="0" dirty="0"/>
                      <a:t>
</a:t>
                    </a:r>
                    <a:fld id="{384E9204-4192-48C7-920A-EF6F8B24729C}" type="PERCENTAGE">
                      <a:rPr lang="en-US" altLang="ja-JP" sz="1600" baseline="0"/>
                      <a:pPr algn="ctr">
                        <a:defRPr lang="ja-JP" sz="20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28019840203088"/>
                      <c:h val="0.181239345726114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3.6690837036443534E-3"/>
                  <c:y val="9.879716630137726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4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C54174E-B3E2-44ED-ABC8-576B362756E2}" type="CATEGORYNAME">
                      <a:rPr lang="en-US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dirty="0"/>
                      <a:t> </a:t>
                    </a:r>
                    <a:fld id="{BBB0D071-5C83-405A-84A5-08EDA0E5E36C}" type="PERCENTAGE">
                      <a:rPr lang="en-US" baseline="0" smtClean="0"/>
                      <a:pPr algn="ctr">
                        <a:defRPr lang="ja-JP" sz="14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35875433741551"/>
                      <c:h val="0.18553487837216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0.11569174650695527"/>
                  <c:y val="8.4557729252915546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en-US" altLang="ja-JP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 </a:t>
                    </a:r>
                    <a:fld id="{A99A92EB-1E4A-4864-9B6E-F66F0E506319}" type="PERCENTAGE">
                      <a:rPr lang="en-US" altLang="ja-JP" baseline="0" smtClean="0">
                        <a:solidFill>
                          <a:schemeClr val="tx1"/>
                        </a:solidFill>
                      </a:rPr>
                      <a:pPr algn="ctr"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en-US" altLang="ja-JP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98931054354051"/>
                      <c:h val="0.110500209703168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NGO/Others</c:v>
                </c:pt>
                <c:pt idx="1">
                  <c:v>National medical institutions</c:v>
                </c:pt>
                <c:pt idx="2">
                  <c:v>Local governments</c:v>
                </c:pt>
                <c:pt idx="3">
                  <c:v>National institutions for people with disabilities</c:v>
                </c:pt>
                <c:pt idx="4">
                  <c:v>National educational institutions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58</c:v>
                </c:pt>
                <c:pt idx="2">
                  <c:v>30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3"/>
              <c:layout>
                <c:manualLayout>
                  <c:x val="6.1912368863455199E-2"/>
                  <c:y val="-0.158538650410634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D3-41CF-8B38-B59D4BCA79C1}"/>
                </c:ext>
              </c:extLst>
            </c:dLbl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en-US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en-US" altLang="ja-JP" baseline="0" dirty="0"/>
                      <a:t>
</a:t>
                    </a:r>
                    <a:fld id="{EAD03DA9-CFAD-4DDE-B617-774B24BC5ACD}" type="VALUE">
                      <a:rPr lang="en-US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Bishkek</c:v>
                </c:pt>
                <c:pt idx="1">
                  <c:v>Chui</c:v>
                </c:pt>
                <c:pt idx="2">
                  <c:v>Osh</c:v>
                </c:pt>
                <c:pt idx="3">
                  <c:v>Issyk-Kul</c:v>
                </c:pt>
                <c:pt idx="4">
                  <c:v>Naryn</c:v>
                </c:pt>
                <c:pt idx="5">
                  <c:v>Talas</c:v>
                </c:pt>
                <c:pt idx="6">
                  <c:v>Jalal-Abad</c:v>
                </c:pt>
                <c:pt idx="7">
                  <c:v>Batken</c:v>
                </c:pt>
                <c:pt idx="8">
                  <c:v>Multi-oblast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44</c:v>
                </c:pt>
                <c:pt idx="1">
                  <c:v>27</c:v>
                </c:pt>
                <c:pt idx="2">
                  <c:v>26</c:v>
                </c:pt>
                <c:pt idx="3">
                  <c:v>24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10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ru-RU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\$#,##0_);[Red]\(\$#,##0\)</c:formatCode>
                <c:ptCount val="12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 formatCode="[$$-409]#,##0">
                  <c:v>743364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Applications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Implementation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Sheet1!$A$2:$A$13</c:f>
              <c:numCache>
                <c:formatCode>General</c:formatCode>
                <c:ptCount val="12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2024/2/13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8218" y="2273019"/>
            <a:ext cx="8801563" cy="1646302"/>
          </a:xfrm>
        </p:spPr>
        <p:txBody>
          <a:bodyPr/>
          <a:lstStyle/>
          <a:p>
            <a:r>
              <a:rPr lang="en-US" altLang="ja-JP" sz="4800" dirty="0"/>
              <a:t>Grant Assistance for Grassroots human security projects</a:t>
            </a:r>
            <a:br>
              <a:rPr lang="ja-JP" altLang="en-US" sz="4800" dirty="0"/>
            </a:br>
            <a:r>
              <a:rPr lang="en-US" altLang="ja-JP" sz="4800" b="1" dirty="0">
                <a:solidFill>
                  <a:schemeClr val="accent3"/>
                </a:solidFill>
              </a:rPr>
              <a:t>Achievements in </a:t>
            </a:r>
            <a:r>
              <a:rPr lang="ru-RU" altLang="ja-JP" sz="4800" b="1" dirty="0">
                <a:solidFill>
                  <a:schemeClr val="accent3"/>
                </a:solidFill>
              </a:rPr>
              <a:t>1996</a:t>
            </a:r>
            <a:r>
              <a:rPr kumimoji="1" lang="ja-JP" altLang="en-US" sz="4800" b="1" dirty="0">
                <a:solidFill>
                  <a:schemeClr val="accent3"/>
                </a:solidFill>
              </a:rPr>
              <a:t>～</a:t>
            </a:r>
            <a:r>
              <a:rPr kumimoji="1" lang="en-US" altLang="ja-JP" sz="4800" b="1" dirty="0">
                <a:solidFill>
                  <a:schemeClr val="accent3"/>
                </a:solidFill>
              </a:rPr>
              <a:t>20</a:t>
            </a:r>
            <a:r>
              <a:rPr kumimoji="1" lang="ru-RU" altLang="ja-JP" sz="4800" b="1" dirty="0">
                <a:solidFill>
                  <a:schemeClr val="accent3"/>
                </a:solidFill>
              </a:rPr>
              <a:t>2</a:t>
            </a:r>
            <a:r>
              <a:rPr kumimoji="1" lang="en-US" altLang="ja-JP" sz="4800" b="1" dirty="0">
                <a:solidFill>
                  <a:schemeClr val="accent3"/>
                </a:solidFill>
              </a:rPr>
              <a:t>2</a:t>
            </a:r>
            <a:endParaRPr kumimoji="1" lang="ja-JP" altLang="en-US" sz="4800" b="1" dirty="0">
              <a:solidFill>
                <a:schemeClr val="accent3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32845" y="4162593"/>
            <a:ext cx="7766936" cy="1096899"/>
          </a:xfrm>
        </p:spPr>
        <p:txBody>
          <a:bodyPr/>
          <a:lstStyle/>
          <a:p>
            <a:r>
              <a:rPr lang="en-US" altLang="ja-JP" dirty="0"/>
              <a:t>Embassy of Japan in the Kyrgyz Republic</a:t>
            </a:r>
          </a:p>
        </p:txBody>
      </p:sp>
    </p:spTree>
    <p:extLst>
      <p:ext uri="{BB962C8B-B14F-4D97-AF65-F5344CB8AC3E}">
        <p14:creationId xmlns:p14="http://schemas.microsoft.com/office/powerpoint/2010/main" val="1049938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Basic data</a:t>
            </a:r>
            <a:endParaRPr kumimoji="1" lang="ja-JP" altLang="en-US" dirty="0"/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566476"/>
              </p:ext>
            </p:extLst>
          </p:nvPr>
        </p:nvGraphicFramePr>
        <p:xfrm>
          <a:off x="677332" y="1471966"/>
          <a:ext cx="7225696" cy="271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2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1996-2022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en-US" altLang="ja-JP" sz="2800" dirty="0"/>
                        <a:t>Number</a:t>
                      </a:r>
                      <a:r>
                        <a:rPr kumimoji="1" lang="en-US" altLang="ja-JP" sz="2800" baseline="0" dirty="0"/>
                        <a:t> of Projects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187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r>
                        <a:rPr kumimoji="1" lang="en-US" altLang="ja-JP" sz="4000" dirty="0"/>
                        <a:t>Sum</a:t>
                      </a:r>
                      <a:r>
                        <a:rPr kumimoji="1" lang="en-US" altLang="ja-JP" sz="4000" baseline="0" dirty="0"/>
                        <a:t> of grant</a:t>
                      </a:r>
                      <a:endParaRPr kumimoji="1" lang="ja-JP" alt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</a:t>
                      </a:r>
                      <a:r>
                        <a:rPr kumimoji="1" lang="ru-RU" altLang="ja-JP" sz="4000" baseline="0" dirty="0"/>
                        <a:t>2</a:t>
                      </a:r>
                      <a:r>
                        <a:rPr kumimoji="1" lang="en-US" altLang="ja-JP" sz="4000" baseline="0" dirty="0"/>
                        <a:t>,885,830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5256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en-US" altLang="ja-JP" sz="2400" dirty="0">
                <a:solidFill>
                  <a:schemeClr val="tx1"/>
                </a:solidFill>
              </a:rPr>
              <a:t>The year the </a:t>
            </a:r>
            <a:r>
              <a:rPr lang="en-US" altLang="ja-JP" sz="2400" dirty="0" err="1">
                <a:solidFill>
                  <a:schemeClr val="tx1"/>
                </a:solidFill>
              </a:rPr>
              <a:t>Programme</a:t>
            </a:r>
            <a:r>
              <a:rPr lang="en-US" altLang="ja-JP" sz="2400" dirty="0">
                <a:solidFill>
                  <a:schemeClr val="tx1"/>
                </a:solidFill>
              </a:rPr>
              <a:t> started in the Kyrgyz Republic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</a:p>
          <a:p>
            <a:r>
              <a:rPr lang="ja-JP" altLang="en-US" sz="2400" dirty="0">
                <a:solidFill>
                  <a:schemeClr val="tx1"/>
                </a:solidFill>
              </a:rPr>
              <a:t>★</a:t>
            </a:r>
            <a:r>
              <a:rPr lang="en-US" altLang="ja-JP" sz="2400" dirty="0">
                <a:solidFill>
                  <a:schemeClr val="tx1"/>
                </a:solidFill>
              </a:rPr>
              <a:t>The grant sum for 1 project</a:t>
            </a:r>
            <a:r>
              <a:rPr lang="ja-JP" altLang="en-US" sz="2400" dirty="0">
                <a:solidFill>
                  <a:schemeClr val="tx1"/>
                </a:solidFill>
              </a:rPr>
              <a:t>：</a:t>
            </a:r>
            <a:r>
              <a:rPr lang="en-US" altLang="ja-JP" sz="2400" dirty="0" err="1">
                <a:solidFill>
                  <a:schemeClr val="tx1"/>
                </a:solidFill>
              </a:rPr>
              <a:t>appro</a:t>
            </a:r>
            <a:r>
              <a:rPr lang="en-US" altLang="ja-JP" sz="2400" dirty="0">
                <a:solidFill>
                  <a:schemeClr val="tx1"/>
                </a:solidFill>
              </a:rPr>
              <a:t>. 90 000 USD</a:t>
            </a:r>
            <a:r>
              <a:rPr lang="ja-JP" altLang="en-US" sz="2400" dirty="0">
                <a:solidFill>
                  <a:schemeClr val="tx1"/>
                </a:solidFill>
              </a:rPr>
              <a:t>（</a:t>
            </a:r>
            <a:r>
              <a:rPr lang="en-US" altLang="ja-JP" sz="2400" dirty="0">
                <a:solidFill>
                  <a:schemeClr val="tx1"/>
                </a:solidFill>
              </a:rPr>
              <a:t>*depending on the rate between JPY and USD</a:t>
            </a:r>
            <a:r>
              <a:rPr lang="ja-JP" altLang="en-US" sz="2400" dirty="0">
                <a:solidFill>
                  <a:schemeClr val="tx1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4098721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6151483" cy="788894"/>
          </a:xfrm>
        </p:spPr>
        <p:txBody>
          <a:bodyPr>
            <a:normAutofit fontScale="90000"/>
          </a:bodyPr>
          <a:lstStyle/>
          <a:p>
            <a:r>
              <a:rPr lang="ru-RU" altLang="ja-JP" dirty="0"/>
              <a:t> </a:t>
            </a:r>
            <a:r>
              <a:rPr lang="en-US" altLang="ja-JP" dirty="0"/>
              <a:t>Balance in spheres of projects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539496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8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488755"/>
              </p:ext>
            </p:extLst>
          </p:nvPr>
        </p:nvGraphicFramePr>
        <p:xfrm>
          <a:off x="188686" y="944880"/>
          <a:ext cx="10384064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407851"/>
            <a:ext cx="5418666" cy="53702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/>
              <a:t>Grantees by types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Interregional balance</a:t>
            </a:r>
            <a:endParaRPr kumimoji="1" lang="ja-JP" altLang="en-US" dirty="0"/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5856070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Sum of grant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992632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>
            <a:normAutofit/>
          </a:bodyPr>
          <a:lstStyle/>
          <a:p>
            <a:r>
              <a:rPr lang="en-US" altLang="ja-JP" dirty="0"/>
              <a:t>Number of projects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9993638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kumimoji="1" lang="en-US" altLang="ja-JP" dirty="0"/>
              <a:t>Number of application</a:t>
            </a:r>
            <a:r>
              <a:rPr lang="en-US" altLang="ja-JP" dirty="0"/>
              <a:t>s and implemented projects by year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6139516"/>
              </p:ext>
            </p:extLst>
          </p:nvPr>
        </p:nvGraphicFramePr>
        <p:xfrm>
          <a:off x="246744" y="1387475"/>
          <a:ext cx="9715878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151</Words>
  <Application>Microsoft Office PowerPoint</Application>
  <PresentationFormat>ワイド画面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Grant Assistance for Grassroots human security projects Achievements in 1996～2022</vt:lpstr>
      <vt:lpstr>Basic data</vt:lpstr>
      <vt:lpstr> Balance in spheres of projects</vt:lpstr>
      <vt:lpstr>被供与団体の種類</vt:lpstr>
      <vt:lpstr>Interregional balance</vt:lpstr>
      <vt:lpstr>Sum of grant by year</vt:lpstr>
      <vt:lpstr>Number of projects by year</vt:lpstr>
      <vt:lpstr>Number of applications and implemented projects by year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AIRI</dc:creator>
  <cp:lastModifiedBy>SOORONBAEVA AINURA</cp:lastModifiedBy>
  <cp:revision>113</cp:revision>
  <cp:lastPrinted>2022-01-06T10:35:14Z</cp:lastPrinted>
  <dcterms:created xsi:type="dcterms:W3CDTF">2018-04-23T08:47:29Z</dcterms:created>
  <dcterms:modified xsi:type="dcterms:W3CDTF">2024-02-13T08:16:16Z</dcterms:modified>
</cp:coreProperties>
</file>