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openxmlformats-officedocument.presentationml.handoutMaster+xml" PartName="/ppt/handoutMasters/handout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67" r:id="rId2"/>
    <p:sldId id="268" r:id="rId3"/>
    <p:sldId id="279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47" autoAdjust="0"/>
    <p:restoredTop sz="94660"/>
  </p:normalViewPr>
  <p:slideViewPr>
    <p:cSldViewPr snapToGrid="0">
      <p:cViewPr varScale="1">
        <p:scale>
          <a:sx n="76" d="100"/>
          <a:sy n="76" d="100"/>
        </p:scale>
        <p:origin x="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handoutMasters/handoutMaster1.xml" Type="http://schemas.openxmlformats.org/officeDocument/2006/relationships/handoutMaster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style1.xml" Type="http://schemas.microsoft.com/office/2011/relationships/chartStyle"/><Relationship Id="rId2" Target="colors1.xml" Type="http://schemas.microsoft.com/office/2011/relationships/chartColorStyle"/><Relationship Id="rId3" Target="../embeddings/Microsoft_Excel_Worksheet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style2.xml" Type="http://schemas.microsoft.com/office/2011/relationships/chartStyle"/><Relationship Id="rId2" Target="colors2.xml" Type="http://schemas.microsoft.com/office/2011/relationships/chartColorStyle"/><Relationship Id="rId3" Target="../embeddings/Microsoft_Excel_Worksheet1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style3.xml" Type="http://schemas.microsoft.com/office/2011/relationships/chartStyle"/><Relationship Id="rId2" Target="colors3.xml" Type="http://schemas.microsoft.com/office/2011/relationships/chartColorStyle"/><Relationship Id="rId3" Target="../embeddings/Microsoft_Excel_Worksheet2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style4.xml" Type="http://schemas.microsoft.com/office/2011/relationships/chartStyle"/><Relationship Id="rId2" Target="colors4.xml" Type="http://schemas.microsoft.com/office/2011/relationships/chartColorStyle"/><Relationship Id="rId3" Target="../embeddings/Microsoft_Excel_Worksheet3.xlsx" Type="http://schemas.openxmlformats.org/officeDocument/2006/relationships/package"/></Relationships>
</file>

<file path=ppt/charts/_rels/chart5.xml.rels><?xml version="1.0" encoding="UTF-8" standalone="yes"?><Relationships xmlns="http://schemas.openxmlformats.org/package/2006/relationships"><Relationship Id="rId1" Target="style5.xml" Type="http://schemas.microsoft.com/office/2011/relationships/chartStyle"/><Relationship Id="rId2" Target="colors5.xml" Type="http://schemas.microsoft.com/office/2011/relationships/chartColorStyle"/><Relationship Id="rId3" Target="../embeddings/Microsoft_Excel_Worksheet4.xlsx" Type="http://schemas.openxmlformats.org/officeDocument/2006/relationships/package"/></Relationships>
</file>

<file path=ppt/charts/_rels/chart6.xml.rels><?xml version="1.0" encoding="UTF-8" standalone="yes"?><Relationships xmlns="http://schemas.openxmlformats.org/package/2006/relationships"><Relationship Id="rId1" Target="style6.xml" Type="http://schemas.microsoft.com/office/2011/relationships/chartStyle"/><Relationship Id="rId2" Target="colors6.xml" Type="http://schemas.microsoft.com/office/2011/relationships/chartColorStyle"/><Relationship Id="rId3" Target="../embeddings/Microsoft_Excel_Worksheet5.xlsx" Type="http://schemas.openxmlformats.org/officeDocument/2006/relationships/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ru-RU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2800" baseline="0" dirty="0"/>
                      <a:t>
</a:t>
                    </a:r>
                    <a:fld id="{AE871D98-EF8F-4825-A1A9-D264C2B49BFC}" type="PERCENTAGE">
                      <a:rPr lang="ru-RU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760" baseline="0" dirty="0"/>
                      <a:t>
</a:t>
                    </a:r>
                    <a:fld id="{7E4D6A53-8598-414D-90B5-DE5D07B87557}" type="PERCENTAG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ru-RU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800" baseline="0" dirty="0"/>
                      <a:t>
</a:t>
                    </a:r>
                    <a:fld id="{CC44810F-41CA-40EB-B8EA-8863CE84E0D7}" type="PERCENTAGE">
                      <a:rPr lang="ru-RU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0.12192952847178289"/>
                  <c:y val="8.960573476702508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ru-RU" altLang="ja-JP" sz="119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2400" baseline="0" dirty="0"/>
                      <a:t>
</a:t>
                    </a:r>
                    <a:fld id="{C1949E78-CE53-421E-B783-16E2E6D91357}" type="PERCENTAGE">
                      <a:rPr lang="ru-RU" altLang="ja-JP" sz="16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Медицина</c:v>
                </c:pt>
                <c:pt idx="1">
                  <c:v>Билим беруу</c:v>
                </c:pt>
                <c:pt idx="2">
                  <c:v>Башка</c:v>
                </c:pt>
                <c:pt idx="3">
                  <c:v>Ден-соолугунун мумкунчулугу чектелген адамдар
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</c:v>
                </c:pt>
                <c:pt idx="1">
                  <c:v>47</c:v>
                </c:pt>
                <c:pt idx="2">
                  <c:v>37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8.7082042252435959E-2"/>
                  <c:y val="-2.68470790378006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40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400" baseline="0" dirty="0"/>
                      <a:t> </a:t>
                    </a:r>
                    <a:fld id="{7E4D6A53-8598-414D-90B5-DE5D07B87557}" type="PERCENTAGE">
                      <a:rPr lang="ru-RU" altLang="ja-JP" sz="1400" baseline="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84124365951518"/>
                      <c:h val="8.9894844007901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3679997897940994"/>
                  <c:y val="-0.287800856400681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1E9881-D619-4476-9CD1-7A739EF0383E}" type="CATEGORYNAME">
                      <a:rPr lang="ru-RU" altLang="ja-JP" sz="200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7A4616D-924C-4949-BB0A-BC0693788EF8}" type="PERCENTAGE">
                      <a:rPr lang="ru-RU" altLang="ja-JP" baseline="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623062417004"/>
                      <c:h val="0.314053156370917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12898865696620335"/>
                  <c:y val="-0.115979381443298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8B0C53-47EF-40C8-862A-821185BAA49A}" type="CATEGORYNAME">
                      <a:rPr lang="ru-RU" altLang="ja-JP" sz="160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600" baseline="0" dirty="0"/>
                      <a:t>
</a:t>
                    </a:r>
                    <a:fld id="{384E9204-4192-48C7-920A-EF6F8B24729C}" type="PERCENTAGE">
                      <a:rPr lang="ru-RU" altLang="ja-JP" sz="1600" baseline="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8019840203088"/>
                      <c:h val="0.18123934572611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3.6690837036443534E-3"/>
                  <c:y val="9.8797166301377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54174E-B3E2-44ED-ABC8-576B362756E2}" type="CATEGORYNAME">
                      <a:rPr lang="ru-RU" altLang="ja-JP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fld id="{BBB0D071-5C83-405A-84A5-08EDA0E5E36C}" type="PERCENTAGE">
                      <a:rPr lang="ru-RU" altLang="ja-JP" baseline="0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35875433741551"/>
                      <c:h val="0.18553487837216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0.11569174650695527"/>
                  <c:y val="8.4557729252915546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ru-RU" altLang="ja-JP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 </a:t>
                    </a:r>
                    <a:fld id="{A99A92EB-1E4A-4864-9B6E-F66F0E506319}" type="PERCENTAGE">
                      <a:rPr lang="ru-RU" altLang="ja-JP" baseline="0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8931054354051"/>
                      <c:h val="0.11050020970316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Өкмөттүк  эмес уюмдар/Башка уюмдар</c:v>
                </c:pt>
                <c:pt idx="1">
                  <c:v>Мамлекеттик Медициналык уюмдар</c:v>
                </c:pt>
                <c:pt idx="2">
                  <c:v>Жергиликтүү өз алдынча башкаруу </c:v>
                </c:pt>
                <c:pt idx="3">
                  <c:v>Ден соолугунун мүмкүнчүлүгү чектелүү адамдар учун мамлекеттик органдар </c:v>
                </c:pt>
                <c:pt idx="4">
                  <c:v>Мамлекеттик билим берүү уюмдары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65</c:v>
                </c:pt>
                <c:pt idx="2">
                  <c:v>30</c:v>
                </c:pt>
                <c:pt idx="3">
                  <c:v>9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3"/>
              <c:layout>
                <c:manualLayout>
                  <c:x val="6.1912368863455199E-2"/>
                  <c:y val="-0.158538650410634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D3-41CF-8B38-B59D4BCA79C1}"/>
                </c:ext>
              </c:extLst>
            </c:dLbl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6043726788871792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ru-RU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AD03DA9-CFAD-4DDE-B617-774B24BC5ACD}" type="VALUE">
                      <a:rPr lang="ru-RU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05523328065239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Бишкек(44)</c:v>
                </c:pt>
                <c:pt idx="1">
                  <c:v>Чуй(27)</c:v>
                </c:pt>
                <c:pt idx="2">
                  <c:v>Ош(26)</c:v>
                </c:pt>
                <c:pt idx="3">
                  <c:v>Ысык-Кол(24)</c:v>
                </c:pt>
                <c:pt idx="4">
                  <c:v>Нарын(18)</c:v>
                </c:pt>
                <c:pt idx="5">
                  <c:v>Талас(17)</c:v>
                </c:pt>
                <c:pt idx="6">
                  <c:v>Жалал-Абад(12)</c:v>
                </c:pt>
                <c:pt idx="7">
                  <c:v>Баткен(10)</c:v>
                </c:pt>
                <c:pt idx="8">
                  <c:v>Регион аралык(9)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45</c:v>
                </c:pt>
                <c:pt idx="1">
                  <c:v>27</c:v>
                </c:pt>
                <c:pt idx="2">
                  <c:v>27</c:v>
                </c:pt>
                <c:pt idx="3">
                  <c:v>24</c:v>
                </c:pt>
                <c:pt idx="4">
                  <c:v>19</c:v>
                </c:pt>
                <c:pt idx="5">
                  <c:v>18</c:v>
                </c:pt>
                <c:pt idx="6">
                  <c:v>14</c:v>
                </c:pt>
                <c:pt idx="7">
                  <c:v>13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\$#,##0_);[Red]\(\$#,##0\)</c:formatCode>
                <c:ptCount val="14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 formatCode="[$$-409]#,##0">
                  <c:v>743364</c:v>
                </c:pt>
                <c:pt idx="12" formatCode="#,##0">
                  <c:v>376975</c:v>
                </c:pt>
                <c:pt idx="13">
                  <c:v>223990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суроо-талаптар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  <c:pt idx="12">
                  <c:v>10</c:v>
                </c:pt>
                <c:pt idx="1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ишке ашырылган долбоорлор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4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5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6.xml" Type="http://schemas.openxmlformats.org/officeDocument/2006/relationships/char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8371" y="2607870"/>
            <a:ext cx="8801563" cy="2221708"/>
          </a:xfrm>
        </p:spPr>
        <p:txBody>
          <a:bodyPr/>
          <a:lstStyle/>
          <a:p>
            <a:pPr algn="ctr"/>
            <a:r>
              <a:rPr lang="ru-RU" altLang="ja-JP" sz="4800" dirty="0"/>
              <a:t>​</a:t>
            </a:r>
            <a:r>
              <a:rPr lang="ru-RU" altLang="ja-JP" sz="4800" dirty="0" err="1"/>
              <a:t>Ч</a:t>
            </a:r>
            <a:r>
              <a:rPr lang="ru-RU" altLang="ja-JP" dirty="0" err="1"/>
              <a:t>ө</a:t>
            </a:r>
            <a:r>
              <a:rPr lang="ru-RU" altLang="ja-JP" sz="4800" dirty="0" err="1"/>
              <a:t>пт</a:t>
            </a:r>
            <a:r>
              <a:rPr lang="ru-RU" altLang="ja-JP" dirty="0" err="1"/>
              <a:t>ү</a:t>
            </a:r>
            <a:r>
              <a:rPr lang="ru-RU" altLang="ja-JP" sz="4800" dirty="0" err="1"/>
              <a:t>н</a:t>
            </a:r>
            <a:r>
              <a:rPr lang="ru-RU" altLang="ja-JP" sz="4800" dirty="0"/>
              <a:t> </a:t>
            </a:r>
            <a:r>
              <a:rPr lang="ru-RU" altLang="ja-JP" sz="4800" dirty="0" err="1"/>
              <a:t>тамыры</a:t>
            </a:r>
            <a:r>
              <a:rPr lang="ru-RU" altLang="ja-JP" sz="4800" dirty="0"/>
              <a:t> </a:t>
            </a:r>
            <a:r>
              <a:rPr lang="ru-RU" altLang="ja-JP" sz="4800" dirty="0" err="1"/>
              <a:t>жана</a:t>
            </a:r>
            <a:r>
              <a:rPr lang="ru-RU" altLang="ja-JP" sz="4800" dirty="0"/>
              <a:t> </a:t>
            </a:r>
            <a:r>
              <a:rPr lang="ru-RU" altLang="ja-JP" sz="4800" dirty="0" err="1"/>
              <a:t>адамзат</a:t>
            </a:r>
            <a:r>
              <a:rPr lang="ru-RU" altLang="ja-JP" sz="4800" dirty="0"/>
              <a:t> </a:t>
            </a:r>
            <a:r>
              <a:rPr lang="ru-RU" altLang="ja-JP" sz="4800" dirty="0" err="1"/>
              <a:t>коопсуздугу</a:t>
            </a:r>
            <a:r>
              <a:rPr lang="ru-RU" altLang="ja-JP" sz="4800" dirty="0"/>
              <a:t> </a:t>
            </a:r>
            <a:br>
              <a:rPr lang="ru-RU" altLang="ja-JP" sz="4800" dirty="0"/>
            </a:br>
            <a:r>
              <a:rPr lang="ru-RU" altLang="ja-JP" sz="4800" dirty="0">
                <a:solidFill>
                  <a:schemeClr val="accent3"/>
                </a:solidFill>
              </a:rPr>
              <a:t>Грант </a:t>
            </a:r>
            <a:r>
              <a:rPr lang="ru-RU" altLang="ja-JP" sz="4800" dirty="0" err="1">
                <a:solidFill>
                  <a:schemeClr val="accent3"/>
                </a:solidFill>
              </a:rPr>
              <a:t>программасынын</a:t>
            </a:r>
            <a:r>
              <a:rPr lang="ru-RU" altLang="ja-JP" sz="4800" dirty="0">
                <a:solidFill>
                  <a:schemeClr val="accent3"/>
                </a:solidFill>
              </a:rPr>
              <a:t> 1996-2024 </a:t>
            </a:r>
            <a:r>
              <a:rPr lang="ru-RU" altLang="ja-JP" sz="4800" dirty="0" err="1">
                <a:solidFill>
                  <a:schemeClr val="accent3"/>
                </a:solidFill>
              </a:rPr>
              <a:t>жж</a:t>
            </a:r>
            <a:r>
              <a:rPr lang="ru-RU" altLang="ja-JP" sz="4800" dirty="0">
                <a:solidFill>
                  <a:schemeClr val="accent3"/>
                </a:solidFill>
              </a:rPr>
              <a:t>.</a:t>
            </a:r>
            <a:r>
              <a:rPr lang="en-US" altLang="ja-JP" sz="4800" dirty="0">
                <a:solidFill>
                  <a:schemeClr val="accent3"/>
                </a:solidFill>
              </a:rPr>
              <a:t> </a:t>
            </a:r>
            <a:r>
              <a:rPr lang="ru-RU" altLang="ja-JP" sz="4800" dirty="0" err="1">
                <a:solidFill>
                  <a:schemeClr val="accent3"/>
                </a:solidFill>
              </a:rPr>
              <a:t>жетишкендиктери</a:t>
            </a:r>
            <a:r>
              <a:rPr lang="ru-RU" altLang="ja-JP" sz="4800" dirty="0">
                <a:solidFill>
                  <a:schemeClr val="accent3"/>
                </a:solidFill>
              </a:rPr>
              <a:t> </a:t>
            </a:r>
            <a:br>
              <a:rPr lang="ja-JP" altLang="en-US" sz="4800" dirty="0"/>
            </a:br>
            <a:endParaRPr kumimoji="1" lang="ja-JP" alt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2998" y="5102751"/>
            <a:ext cx="7766936" cy="1096899"/>
          </a:xfrm>
        </p:spPr>
        <p:txBody>
          <a:bodyPr/>
          <a:lstStyle/>
          <a:p>
            <a:r>
              <a:rPr lang="ru-RU" altLang="ja-JP" dirty="0"/>
              <a:t>​</a:t>
            </a:r>
            <a:r>
              <a:rPr lang="ru-RU" altLang="ja-JP" dirty="0" err="1"/>
              <a:t>Япониянын</a:t>
            </a:r>
            <a:r>
              <a:rPr lang="ru-RU" altLang="ja-JP" dirty="0"/>
              <a:t> </a:t>
            </a:r>
            <a:r>
              <a:rPr lang="ru-RU" altLang="ja-JP" dirty="0" err="1"/>
              <a:t>Кыргыз</a:t>
            </a:r>
            <a:r>
              <a:rPr lang="ru-RU" altLang="ja-JP" dirty="0"/>
              <a:t> </a:t>
            </a:r>
            <a:r>
              <a:rPr lang="ru-RU" altLang="ja-JP" dirty="0" err="1"/>
              <a:t>Республикасындагы</a:t>
            </a:r>
            <a:r>
              <a:rPr lang="ru-RU" altLang="ja-JP" dirty="0"/>
              <a:t> </a:t>
            </a:r>
            <a:r>
              <a:rPr lang="ru-RU" altLang="ja-JP" dirty="0" err="1"/>
              <a:t>Элчилиги</a:t>
            </a:r>
            <a:r>
              <a:rPr lang="ru-RU" altLang="ja-JP" dirty="0"/>
              <a:t>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447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Негизги</a:t>
            </a:r>
            <a:r>
              <a:rPr lang="ru-RU" dirty="0"/>
              <a:t> </a:t>
            </a:r>
            <a:r>
              <a:rPr lang="ru-RU" dirty="0" err="1"/>
              <a:t>маалыматтар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815592"/>
              </p:ext>
            </p:extLst>
          </p:nvPr>
        </p:nvGraphicFramePr>
        <p:xfrm>
          <a:off x="1591734" y="1515098"/>
          <a:ext cx="6469592" cy="279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1996-20</a:t>
                      </a:r>
                      <a:r>
                        <a:rPr kumimoji="1" lang="ru-RU" altLang="ja-JP" sz="32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ru-RU" altLang="ja-JP" sz="2800" dirty="0" err="1"/>
                        <a:t>Долбоорлордун</a:t>
                      </a:r>
                      <a:r>
                        <a:rPr kumimoji="1" lang="ru-RU" altLang="ja-JP" sz="2800" dirty="0"/>
                        <a:t> саны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</a:t>
                      </a:r>
                      <a:r>
                        <a:rPr kumimoji="1" lang="ru-RU" altLang="ja-JP" sz="4000" dirty="0"/>
                        <a:t>96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ru-RU" altLang="ja-JP" sz="2800" dirty="0" err="1"/>
                        <a:t>Гранттын</a:t>
                      </a:r>
                      <a:r>
                        <a:rPr kumimoji="1" lang="ru-RU" altLang="ja-JP" sz="2800" dirty="0"/>
                        <a:t> </a:t>
                      </a:r>
                      <a:r>
                        <a:rPr kumimoji="1" lang="ru-RU" altLang="ja-JP" sz="2800" dirty="0" err="1"/>
                        <a:t>суммасы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13,250,212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677333" y="4525608"/>
            <a:ext cx="9704389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 err="1">
                <a:solidFill>
                  <a:schemeClr val="tx1"/>
                </a:solidFill>
              </a:rPr>
              <a:t>Программанын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Кыргыз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Республикасында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башталган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жылы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</a:p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>
                <a:solidFill>
                  <a:schemeClr val="tx1"/>
                </a:solidFill>
              </a:rPr>
              <a:t>1 </a:t>
            </a:r>
            <a:r>
              <a:rPr lang="ru-RU" altLang="ja-JP" sz="2400" dirty="0" err="1">
                <a:solidFill>
                  <a:schemeClr val="tx1"/>
                </a:solidFill>
              </a:rPr>
              <a:t>долбоорго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б</a:t>
            </a:r>
            <a:r>
              <a:rPr lang="ru-RU" altLang="ja-JP" sz="2800" dirty="0" err="1">
                <a:solidFill>
                  <a:schemeClr val="tx1"/>
                </a:solidFill>
              </a:rPr>
              <a:t>ө</a:t>
            </a:r>
            <a:r>
              <a:rPr lang="ru-RU" altLang="ja-JP" sz="2400" dirty="0" err="1">
                <a:solidFill>
                  <a:schemeClr val="tx1"/>
                </a:solidFill>
              </a:rPr>
              <a:t>л</a:t>
            </a:r>
            <a:r>
              <a:rPr lang="ru-RU" altLang="ja-JP" sz="2800" dirty="0" err="1">
                <a:solidFill>
                  <a:schemeClr val="tx1"/>
                </a:solidFill>
              </a:rPr>
              <a:t>ү</a:t>
            </a:r>
            <a:r>
              <a:rPr lang="ru-RU" altLang="ja-JP" sz="2400" dirty="0" err="1">
                <a:solidFill>
                  <a:schemeClr val="tx1"/>
                </a:solidFill>
              </a:rPr>
              <a:t>нг</a:t>
            </a:r>
            <a:r>
              <a:rPr lang="ru-RU" altLang="ja-JP" sz="2800" dirty="0" err="1">
                <a:solidFill>
                  <a:schemeClr val="tx1"/>
                </a:solidFill>
              </a:rPr>
              <a:t>ө</a:t>
            </a:r>
            <a:r>
              <a:rPr lang="ru-RU" altLang="ja-JP" sz="2400" dirty="0" err="1">
                <a:solidFill>
                  <a:schemeClr val="tx1"/>
                </a:solidFill>
              </a:rPr>
              <a:t>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гранттын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суммасы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ru-RU" altLang="ja-JP" sz="2400" dirty="0" err="1">
                <a:solidFill>
                  <a:schemeClr val="tx1"/>
                </a:solidFill>
              </a:rPr>
              <a:t>болжол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менен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90 000 </a:t>
            </a:r>
            <a:r>
              <a:rPr lang="ru-RU" altLang="ja-JP" sz="2400" dirty="0">
                <a:solidFill>
                  <a:schemeClr val="tx1"/>
                </a:solidFill>
              </a:rPr>
              <a:t>АКШ долл.</a:t>
            </a:r>
            <a:r>
              <a:rPr lang="ja-JP" altLang="en-US" sz="2400" dirty="0">
                <a:solidFill>
                  <a:schemeClr val="tx1"/>
                </a:solidFill>
              </a:rPr>
              <a:t>（</a:t>
            </a:r>
            <a:r>
              <a:rPr lang="en-US" altLang="ja-JP" sz="2400" dirty="0">
                <a:solidFill>
                  <a:schemeClr val="tx1"/>
                </a:solidFill>
              </a:rPr>
              <a:t>*</a:t>
            </a:r>
            <a:r>
              <a:rPr lang="ru-RU" altLang="ja-JP" sz="2400" dirty="0" err="1">
                <a:solidFill>
                  <a:schemeClr val="tx1"/>
                </a:solidFill>
              </a:rPr>
              <a:t>Япон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иенасы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жана</a:t>
            </a:r>
            <a:r>
              <a:rPr lang="ru-RU" altLang="ja-JP" sz="2400" dirty="0">
                <a:solidFill>
                  <a:schemeClr val="tx1"/>
                </a:solidFill>
              </a:rPr>
              <a:t> АКШ </a:t>
            </a:r>
            <a:r>
              <a:rPr lang="ru-RU" altLang="ja-JP" sz="2400" dirty="0" err="1">
                <a:solidFill>
                  <a:schemeClr val="tx1"/>
                </a:solidFill>
              </a:rPr>
              <a:t>доллардын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алмаштыруу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курсуна</a:t>
            </a:r>
            <a:r>
              <a:rPr lang="ru-RU" altLang="ja-JP" sz="2400" dirty="0">
                <a:solidFill>
                  <a:schemeClr val="tx1"/>
                </a:solidFill>
              </a:rPr>
              <a:t> карата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8456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6151483" cy="788894"/>
          </a:xfrm>
        </p:spPr>
        <p:txBody>
          <a:bodyPr>
            <a:normAutofit/>
          </a:bodyPr>
          <a:lstStyle/>
          <a:p>
            <a:r>
              <a:rPr lang="ru-RU" altLang="ja-JP" dirty="0" err="1"/>
              <a:t>Долбоорлор</a:t>
            </a:r>
            <a:r>
              <a:rPr lang="ru-RU" altLang="ja-JP" dirty="0"/>
              <a:t> </a:t>
            </a:r>
            <a:r>
              <a:rPr lang="ru-RU" altLang="ja-JP" dirty="0" err="1"/>
              <a:t>тармак</a:t>
            </a:r>
            <a:r>
              <a:rPr lang="ru-RU" altLang="ja-JP" dirty="0"/>
              <a:t> </a:t>
            </a:r>
            <a:r>
              <a:rPr lang="ru-RU" altLang="ja-JP" dirty="0" err="1"/>
              <a:t>боюнча</a:t>
            </a:r>
            <a:r>
              <a:rPr lang="ru-RU" altLang="ja-JP" dirty="0"/>
              <a:t> 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916167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032335"/>
              </p:ext>
            </p:extLst>
          </p:nvPr>
        </p:nvGraphicFramePr>
        <p:xfrm>
          <a:off x="188686" y="944880"/>
          <a:ext cx="10384064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407851"/>
            <a:ext cx="5418666" cy="5370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ru-RU" altLang="ja-JP" dirty="0"/>
              <a:t>Грант </a:t>
            </a:r>
            <a:r>
              <a:rPr lang="ru-RU" altLang="ja-JP" dirty="0" err="1"/>
              <a:t>алуучулар</a:t>
            </a:r>
            <a:r>
              <a:rPr lang="ru-RU" altLang="ja-JP" dirty="0"/>
              <a:t> туру </a:t>
            </a:r>
            <a:r>
              <a:rPr lang="ru-RU" altLang="ja-JP" dirty="0" err="1"/>
              <a:t>боюнча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dirty="0" err="1"/>
              <a:t>Региондор</a:t>
            </a:r>
            <a:r>
              <a:rPr lang="ru-RU" altLang="ja-JP" dirty="0"/>
              <a:t> </a:t>
            </a:r>
            <a:r>
              <a:rPr lang="ru-RU" altLang="ja-JP" dirty="0" err="1"/>
              <a:t>арасындагы</a:t>
            </a:r>
            <a:r>
              <a:rPr lang="ru-RU" altLang="ja-JP" dirty="0"/>
              <a:t> баланс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685039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>
            <a:normAutofit fontScale="90000"/>
          </a:bodyPr>
          <a:lstStyle/>
          <a:p>
            <a:r>
              <a:rPr lang="ru-RU" altLang="ja-JP" dirty="0"/>
              <a:t>Ар </a:t>
            </a:r>
            <a:r>
              <a:rPr lang="ru-RU" altLang="ja-JP" dirty="0" err="1"/>
              <a:t>бир</a:t>
            </a:r>
            <a:r>
              <a:rPr lang="ru-RU" altLang="ja-JP" dirty="0"/>
              <a:t> </a:t>
            </a:r>
            <a:r>
              <a:rPr lang="ru-RU" altLang="ja-JP" dirty="0" err="1"/>
              <a:t>жылга</a:t>
            </a:r>
            <a:r>
              <a:rPr lang="ru-RU" altLang="ja-JP" dirty="0"/>
              <a:t> карата </a:t>
            </a:r>
            <a:r>
              <a:rPr lang="ru-RU" altLang="ja-JP" dirty="0" err="1"/>
              <a:t>гранттын</a:t>
            </a:r>
            <a:r>
              <a:rPr lang="ru-RU" altLang="ja-JP" dirty="0"/>
              <a:t> </a:t>
            </a:r>
            <a:r>
              <a:rPr lang="ru-RU" altLang="ja-JP" dirty="0" err="1"/>
              <a:t>суммасы</a:t>
            </a:r>
            <a:r>
              <a:rPr lang="ru-RU" altLang="ja-JP" dirty="0"/>
              <a:t> 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891113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rmAutofit fontScale="90000"/>
          </a:bodyPr>
          <a:lstStyle/>
          <a:p>
            <a:r>
              <a:rPr kumimoji="1" lang="ru-RU" altLang="ja-JP" dirty="0" err="1"/>
              <a:t>Долбоорлордун</a:t>
            </a:r>
            <a:r>
              <a:rPr kumimoji="1" lang="ru-RU" altLang="ja-JP" dirty="0"/>
              <a:t> саны ар </a:t>
            </a:r>
            <a:r>
              <a:rPr kumimoji="1" lang="ru-RU" altLang="ja-JP" dirty="0" err="1"/>
              <a:t>бир</a:t>
            </a:r>
            <a:r>
              <a:rPr kumimoji="1" lang="ru-RU" altLang="ja-JP" dirty="0"/>
              <a:t> </a:t>
            </a:r>
            <a:r>
              <a:rPr kumimoji="1" lang="ru-RU" altLang="ja-JP" dirty="0" err="1"/>
              <a:t>жылга</a:t>
            </a:r>
            <a:r>
              <a:rPr kumimoji="1" lang="ru-RU" altLang="ja-JP" dirty="0"/>
              <a:t> карата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670434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20800"/>
          </a:xfrm>
        </p:spPr>
        <p:txBody>
          <a:bodyPr/>
          <a:lstStyle/>
          <a:p>
            <a:r>
              <a:rPr lang="ru-RU" altLang="ja-JP" dirty="0" err="1"/>
              <a:t>Суроо-талаптардын</a:t>
            </a:r>
            <a:r>
              <a:rPr lang="ru-RU" altLang="ja-JP" dirty="0"/>
              <a:t> </a:t>
            </a:r>
            <a:r>
              <a:rPr lang="ru-RU" altLang="ja-JP" dirty="0" err="1"/>
              <a:t>жана</a:t>
            </a:r>
            <a:r>
              <a:rPr lang="ru-RU" altLang="ja-JP" dirty="0"/>
              <a:t> </a:t>
            </a:r>
            <a:r>
              <a:rPr lang="ru-RU" altLang="ja-JP" dirty="0" err="1"/>
              <a:t>ишке</a:t>
            </a:r>
            <a:r>
              <a:rPr lang="ru-RU" altLang="ja-JP" dirty="0"/>
              <a:t> </a:t>
            </a:r>
            <a:r>
              <a:rPr lang="ru-RU" altLang="ja-JP" dirty="0" err="1"/>
              <a:t>ашырылган</a:t>
            </a:r>
            <a:r>
              <a:rPr lang="ru-RU" altLang="ja-JP" dirty="0"/>
              <a:t> </a:t>
            </a:r>
            <a:r>
              <a:rPr lang="ru-RU" altLang="ja-JP" dirty="0" err="1"/>
              <a:t>долбоорлорун</a:t>
            </a:r>
            <a:r>
              <a:rPr lang="ru-RU" altLang="ja-JP" dirty="0"/>
              <a:t> саны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799179"/>
              </p:ext>
            </p:extLst>
          </p:nvPr>
        </p:nvGraphicFramePr>
        <p:xfrm>
          <a:off x="246744" y="1387475"/>
          <a:ext cx="971587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Words>141</Words>
  <PresentationFormat>ワイド画面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​Чөптүн тамыры жана адамзат коопсуздугу  Грант программасынын 1996-2024 жж. жетишкендиктери  </vt:lpstr>
      <vt:lpstr>Негизги маалыматтар</vt:lpstr>
      <vt:lpstr>Долбоорлор тармак боюнча </vt:lpstr>
      <vt:lpstr>被供与団体の種類</vt:lpstr>
      <vt:lpstr>Региондор арасындагы баланс</vt:lpstr>
      <vt:lpstr>Ар бир жылга карата гранттын суммасы </vt:lpstr>
      <vt:lpstr>Долбоорлордун саны ар бир жылга карата</vt:lpstr>
      <vt:lpstr>Суроо-талаптардын жана ишке ашырылган долбоорлорун саны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