
<file path=[Content_Types].xml><?xml version="1.0" encoding="utf-8"?>
<Types xmlns="http://schemas.openxmlformats.org/package/2006/content-types">
  <Default ContentType="image/jpeg" Extension="jpeg"/>
  <Default ContentType="application/vnd.openxmlformats-package.relationships+xml" Extension="rels"/>
  <Default ContentType="application/vnd.openxmlformats-officedocument.spreadsheetml.sheet" Extension="xlsx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drawingml.chart+xml" PartName="/ppt/charts/chart1.xml"/>
  <Override ContentType="application/vnd.openxmlformats-officedocument.drawingml.chart+xml" PartName="/ppt/charts/chart2.xml"/>
  <Override ContentType="application/vnd.openxmlformats-officedocument.drawingml.chart+xml" PartName="/ppt/charts/chart3.xml"/>
  <Override ContentType="application/vnd.openxmlformats-officedocument.drawingml.chart+xml" PartName="/ppt/charts/chart4.xml"/>
  <Override ContentType="application/vnd.openxmlformats-officedocument.drawingml.chart+xml" PartName="/ppt/charts/chart5.xml"/>
  <Override ContentType="application/vnd.openxmlformats-officedocument.drawingml.chart+xml" PartName="/ppt/charts/chart6.xml"/>
  <Override ContentType="application/vnd.ms-office.chartcolorstyle+xml" PartName="/ppt/charts/colors1.xml"/>
  <Override ContentType="application/vnd.ms-office.chartcolorstyle+xml" PartName="/ppt/charts/colors2.xml"/>
  <Override ContentType="application/vnd.ms-office.chartcolorstyle+xml" PartName="/ppt/charts/colors3.xml"/>
  <Override ContentType="application/vnd.ms-office.chartcolorstyle+xml" PartName="/ppt/charts/colors4.xml"/>
  <Override ContentType="application/vnd.ms-office.chartcolorstyle+xml" PartName="/ppt/charts/colors5.xml"/>
  <Override ContentType="application/vnd.ms-office.chartcolorstyle+xml" PartName="/ppt/charts/colors6.xml"/>
  <Override ContentType="application/vnd.ms-office.chartstyle+xml" PartName="/ppt/charts/style1.xml"/>
  <Override ContentType="application/vnd.ms-office.chartstyle+xml" PartName="/ppt/charts/style2.xml"/>
  <Override ContentType="application/vnd.ms-office.chartstyle+xml" PartName="/ppt/charts/style3.xml"/>
  <Override ContentType="application/vnd.ms-office.chartstyle+xml" PartName="/ppt/charts/style4.xml"/>
  <Override ContentType="application/vnd.ms-office.chartstyle+xml" PartName="/ppt/charts/style5.xml"/>
  <Override ContentType="application/vnd.ms-office.chartstyle+xml" PartName="/ppt/charts/style6.xml"/>
  <Override ContentType="application/vnd.openxmlformats-officedocument.presentationml.handoutMaster+xml" PartName="/ppt/handoutMasters/handout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16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handoutMasterIdLst>
    <p:handoutMasterId r:id="rId10"/>
  </p:handoutMasterIdLst>
  <p:sldIdLst>
    <p:sldId id="267" r:id="rId2"/>
    <p:sldId id="268" r:id="rId3"/>
    <p:sldId id="279" r:id="rId4"/>
    <p:sldId id="278" r:id="rId5"/>
    <p:sldId id="277" r:id="rId6"/>
    <p:sldId id="259" r:id="rId7"/>
    <p:sldId id="260" r:id="rId8"/>
    <p:sldId id="266" r:id="rId9"/>
  </p:sldIdLst>
  <p:sldSz cx="12192000" cy="6858000"/>
  <p:notesSz cx="10020300" cy="688816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347" autoAdjust="0"/>
    <p:restoredTop sz="94660"/>
  </p:normalViewPr>
  <p:slideViewPr>
    <p:cSldViewPr snapToGrid="0">
      <p:cViewPr varScale="1">
        <p:scale>
          <a:sx n="76" d="100"/>
          <a:sy n="76" d="100"/>
        </p:scale>
        <p:origin x="9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10" Target="handoutMasters/handoutMaster1.xml" Type="http://schemas.openxmlformats.org/officeDocument/2006/relationships/handoutMaster"/><Relationship Id="rId11" Target="presProps.xml" Type="http://schemas.openxmlformats.org/officeDocument/2006/relationships/presProps"/><Relationship Id="rId12" Target="viewProps.xml" Type="http://schemas.openxmlformats.org/officeDocument/2006/relationships/viewProps"/><Relationship Id="rId13" Target="theme/theme1.xml" Type="http://schemas.openxmlformats.org/officeDocument/2006/relationships/theme"/><Relationship Id="rId14" Target="tableStyles.xml" Type="http://schemas.openxmlformats.org/officeDocument/2006/relationships/tableStyles"/><Relationship Id="rId2" Target="slides/slide1.xml" Type="http://schemas.openxmlformats.org/officeDocument/2006/relationships/slide"/><Relationship Id="rId3" Target="slides/slide2.xml" Type="http://schemas.openxmlformats.org/officeDocument/2006/relationships/slide"/><Relationship Id="rId4" Target="slides/slide3.xml" Type="http://schemas.openxmlformats.org/officeDocument/2006/relationships/slide"/><Relationship Id="rId5" Target="slides/slide4.xml" Type="http://schemas.openxmlformats.org/officeDocument/2006/relationships/slide"/><Relationship Id="rId6" Target="slides/slide5.xml" Type="http://schemas.openxmlformats.org/officeDocument/2006/relationships/slide"/><Relationship Id="rId7" Target="slides/slide6.xml" Type="http://schemas.openxmlformats.org/officeDocument/2006/relationships/slide"/><Relationship Id="rId8" Target="slides/slide7.xml" Type="http://schemas.openxmlformats.org/officeDocument/2006/relationships/slide"/><Relationship Id="rId9" Target="slides/slide8.xml" Type="http://schemas.openxmlformats.org/officeDocument/2006/relationships/slide"/></Relationships>
</file>

<file path=ppt/charts/_rels/chart1.xml.rels><?xml version="1.0" encoding="UTF-8" standalone="yes"?><Relationships xmlns="http://schemas.openxmlformats.org/package/2006/relationships"><Relationship Id="rId1" Target="style1.xml" Type="http://schemas.microsoft.com/office/2011/relationships/chartStyle"/><Relationship Id="rId2" Target="colors1.xml" Type="http://schemas.microsoft.com/office/2011/relationships/chartColorStyle"/><Relationship Id="rId3" Target="../embeddings/Microsoft_Excel_Worksheet.xlsx" Type="http://schemas.openxmlformats.org/officeDocument/2006/relationships/package"/></Relationships>
</file>

<file path=ppt/charts/_rels/chart2.xml.rels><?xml version="1.0" encoding="UTF-8" standalone="yes"?><Relationships xmlns="http://schemas.openxmlformats.org/package/2006/relationships"><Relationship Id="rId1" Target="style2.xml" Type="http://schemas.microsoft.com/office/2011/relationships/chartStyle"/><Relationship Id="rId2" Target="colors2.xml" Type="http://schemas.microsoft.com/office/2011/relationships/chartColorStyle"/><Relationship Id="rId3" Target="../embeddings/Microsoft_Excel_Worksheet1.xlsx" Type="http://schemas.openxmlformats.org/officeDocument/2006/relationships/package"/></Relationships>
</file>

<file path=ppt/charts/_rels/chart3.xml.rels><?xml version="1.0" encoding="UTF-8" standalone="yes"?><Relationships xmlns="http://schemas.openxmlformats.org/package/2006/relationships"><Relationship Id="rId1" Target="style3.xml" Type="http://schemas.microsoft.com/office/2011/relationships/chartStyle"/><Relationship Id="rId2" Target="colors3.xml" Type="http://schemas.microsoft.com/office/2011/relationships/chartColorStyle"/><Relationship Id="rId3" Target="../embeddings/Microsoft_Excel_Worksheet2.xlsx" Type="http://schemas.openxmlformats.org/officeDocument/2006/relationships/package"/></Relationships>
</file>

<file path=ppt/charts/_rels/chart4.xml.rels><?xml version="1.0" encoding="UTF-8" standalone="yes"?><Relationships xmlns="http://schemas.openxmlformats.org/package/2006/relationships"><Relationship Id="rId1" Target="style4.xml" Type="http://schemas.microsoft.com/office/2011/relationships/chartStyle"/><Relationship Id="rId2" Target="colors4.xml" Type="http://schemas.microsoft.com/office/2011/relationships/chartColorStyle"/><Relationship Id="rId3" Target="../embeddings/Microsoft_Excel_Worksheet3.xlsx" Type="http://schemas.openxmlformats.org/officeDocument/2006/relationships/package"/></Relationships>
</file>

<file path=ppt/charts/_rels/chart5.xml.rels><?xml version="1.0" encoding="UTF-8" standalone="yes"?><Relationships xmlns="http://schemas.openxmlformats.org/package/2006/relationships"><Relationship Id="rId1" Target="style5.xml" Type="http://schemas.microsoft.com/office/2011/relationships/chartStyle"/><Relationship Id="rId2" Target="colors5.xml" Type="http://schemas.microsoft.com/office/2011/relationships/chartColorStyle"/><Relationship Id="rId3" Target="../embeddings/Microsoft_Excel_Worksheet4.xlsx" Type="http://schemas.openxmlformats.org/officeDocument/2006/relationships/package"/></Relationships>
</file>

<file path=ppt/charts/_rels/chart6.xml.rels><?xml version="1.0" encoding="UTF-8" standalone="yes"?><Relationships xmlns="http://schemas.openxmlformats.org/package/2006/relationships"><Relationship Id="rId1" Target="style6.xml" Type="http://schemas.microsoft.com/office/2011/relationships/chartStyle"/><Relationship Id="rId2" Target="colors6.xml" Type="http://schemas.microsoft.com/office/2011/relationships/chartColorStyle"/><Relationship Id="rId3" Target="../embeddings/Microsoft_Excel_Worksheet5.xlsx" Type="http://schemas.openxmlformats.org/officeDocument/2006/relationships/package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合計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1-00B1-410E-B675-E707F437CCCA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3-00B1-410E-B675-E707F437CCCA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5-00B1-410E-B675-E707F437CCCA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7-00B1-410E-B675-E707F437CCCA}"/>
              </c:ext>
            </c:extLst>
          </c:dPt>
          <c:dLbls>
            <c:dLbl>
              <c:idx val="0"/>
              <c:layout>
                <c:manualLayout>
                  <c:x val="-0.1670639692937689"/>
                  <c:y val="6.4985853582818276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lang="ja-JP" sz="1330" b="1" i="0" u="none" strike="noStrike" kern="1200" spc="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81012AAF-9894-49C6-B070-036E07701F41}" type="CATEGORYNAME">
                      <a:rPr lang="ru-RU" altLang="ja-JP" sz="2800" dirty="0"/>
                      <a:pPr>
                        <a:defRPr lang="ja-JP">
                          <a:solidFill>
                            <a:schemeClr val="tx1"/>
                          </a:solidFill>
                        </a:defRPr>
                      </a:pPr>
                      <a:t>[分類名]</a:t>
                    </a:fld>
                    <a:r>
                      <a:rPr lang="ru-RU" altLang="ja-JP" sz="2800" baseline="0" dirty="0"/>
                      <a:t>
</a:t>
                    </a:r>
                    <a:fld id="{AE871D98-EF8F-4825-A1A9-D264C2B49BFC}" type="PERCENTAGE">
                      <a:rPr lang="ru-RU" altLang="ja-JP" sz="2800" baseline="0" smtClean="0"/>
                      <a:pPr>
                        <a:defRPr lang="ja-JP">
                          <a:solidFill>
                            <a:schemeClr val="tx1"/>
                          </a:solidFill>
                        </a:defRPr>
                      </a:pPr>
                      <a:t>[パーセンテージ]</a:t>
                    </a:fld>
                    <a:endParaRPr lang="ru-RU" altLang="ja-JP" sz="2800" baseline="0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lang="ja-JP" sz="1330" b="1" i="0" u="none" strike="noStrike" kern="1200" spc="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30873415623553574"/>
                      <c:h val="0.419961617701013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00B1-410E-B675-E707F437CCCA}"/>
                </c:ext>
              </c:extLst>
            </c:dLbl>
            <c:dLbl>
              <c:idx val="1"/>
              <c:layout>
                <c:manualLayout>
                  <c:x val="0.18533106418758449"/>
                  <c:y val="-0.32159066054243224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lang="ja-JP" sz="1760" b="1" i="0" u="none" strike="noStrike" kern="1200" spc="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21B6A788-66A8-47B1-8920-EAF19DF89896}" type="CATEGORYNAME">
                      <a:rPr lang="ru-RU" altLang="ja-JP" sz="1760" baseline="0"/>
                      <a:pPr>
                        <a:defRPr lang="ja-JP" sz="1760">
                          <a:solidFill>
                            <a:schemeClr val="tx1"/>
                          </a:solidFill>
                        </a:defRPr>
                      </a:pPr>
                      <a:t>[分類名]</a:t>
                    </a:fld>
                    <a:r>
                      <a:rPr lang="ru-RU" altLang="ja-JP" sz="1760" baseline="0" dirty="0"/>
                      <a:t>
</a:t>
                    </a:r>
                    <a:fld id="{7E4D6A53-8598-414D-90B5-DE5D07B87557}" type="PERCENTAGE">
                      <a:rPr lang="ru-RU" altLang="ja-JP" sz="1760" baseline="0"/>
                      <a:pPr>
                        <a:defRPr lang="ja-JP" sz="1760">
                          <a:solidFill>
                            <a:schemeClr val="tx1"/>
                          </a:solidFill>
                        </a:defRPr>
                      </a:pPr>
                      <a:t>[パーセンテージ]</a:t>
                    </a:fld>
                    <a:endParaRPr lang="ru-RU" altLang="ja-JP" sz="1760" baseline="0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lang="ja-JP" sz="1760" b="1" i="0" u="none" strike="noStrike" kern="1200" spc="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5529971521142874"/>
                      <c:h val="0.25812060790788244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00B1-410E-B675-E707F437CCCA}"/>
                </c:ext>
              </c:extLst>
            </c:dLbl>
            <c:dLbl>
              <c:idx val="2"/>
              <c:layout>
                <c:manualLayout>
                  <c:x val="0.20407152660014191"/>
                  <c:y val="6.2724014336917516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lang="ja-JP" sz="1800" b="1" i="0" u="none" strike="noStrike" kern="1200" spc="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F0D02128-CC30-4658-81AD-F4A3786E2DF1}" type="CATEGORYNAME">
                      <a:rPr lang="ru-RU" altLang="ja-JP" sz="1800"/>
                      <a:pPr>
                        <a:defRPr lang="ja-JP" sz="1800">
                          <a:solidFill>
                            <a:schemeClr val="tx1"/>
                          </a:solidFill>
                        </a:defRPr>
                      </a:pPr>
                      <a:t>[分類名]</a:t>
                    </a:fld>
                    <a:r>
                      <a:rPr lang="ru-RU" altLang="ja-JP" sz="1800" baseline="0" dirty="0"/>
                      <a:t>
</a:t>
                    </a:r>
                    <a:fld id="{CC44810F-41CA-40EB-B8EA-8863CE84E0D7}" type="PERCENTAGE">
                      <a:rPr lang="ru-RU" altLang="ja-JP" sz="1800" baseline="0"/>
                      <a:pPr>
                        <a:defRPr lang="ja-JP" sz="1800">
                          <a:solidFill>
                            <a:schemeClr val="tx1"/>
                          </a:solidFill>
                        </a:defRPr>
                      </a:pPr>
                      <a:t>[パーセンテージ]</a:t>
                    </a:fld>
                    <a:endParaRPr lang="ru-RU" altLang="ja-JP" sz="1800" baseline="0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lang="ja-JP" sz="1800" b="1" i="0" u="none" strike="noStrike" kern="1200" spc="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00B1-410E-B675-E707F437CCCA}"/>
                </c:ext>
              </c:extLst>
            </c:dLbl>
            <c:dLbl>
              <c:idx val="3"/>
              <c:layout>
                <c:manualLayout>
                  <c:x val="0.12192952847178289"/>
                  <c:y val="8.9605734767025085E-3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lang="ja-JP" sz="1330" b="1" i="0" u="none" strike="noStrike" kern="1200" spc="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D8784917-5EE4-4B1A-BA9C-70A14CA2BE5B}" type="CATEGORYNAME">
                      <a:rPr lang="ru-RU" altLang="ja-JP" sz="1190" baseline="0"/>
                      <a:pPr>
                        <a:defRPr lang="ja-JP">
                          <a:solidFill>
                            <a:schemeClr val="tx1"/>
                          </a:solidFill>
                        </a:defRPr>
                      </a:pPr>
                      <a:t>[分類名]</a:t>
                    </a:fld>
                    <a:r>
                      <a:rPr lang="ru-RU" altLang="ja-JP" sz="2400" baseline="0" dirty="0"/>
                      <a:t>
</a:t>
                    </a:r>
                    <a:fld id="{C1949E78-CE53-421E-B783-16E2E6D91357}" type="PERCENTAGE">
                      <a:rPr lang="ru-RU" altLang="ja-JP" sz="1600" baseline="0" smtClean="0"/>
                      <a:pPr>
                        <a:defRPr lang="ja-JP">
                          <a:solidFill>
                            <a:schemeClr val="tx1"/>
                          </a:solidFill>
                        </a:defRPr>
                      </a:pPr>
                      <a:t>[パーセンテージ]</a:t>
                    </a:fld>
                    <a:endParaRPr lang="ru-RU" altLang="ja-JP" sz="2400" baseline="0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lang="ja-JP" sz="1330" b="1" i="0" u="none" strike="noStrike" kern="1200" spc="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00B1-410E-B675-E707F437CCC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ja-JP" sz="1330" b="1" i="0" u="none" strike="noStrike" kern="1200" spc="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Sheet1!$A$2:$A$5</c:f>
              <c:strCache>
                <c:ptCount val="4"/>
                <c:pt idx="0">
                  <c:v>Медицина</c:v>
                </c:pt>
                <c:pt idx="1">
                  <c:v>Билим беруу</c:v>
                </c:pt>
                <c:pt idx="2">
                  <c:v>Башка</c:v>
                </c:pt>
                <c:pt idx="3">
                  <c:v>Ден-соолугунун мумкунчулугу чектелген адамдар
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95</c:v>
                </c:pt>
                <c:pt idx="1">
                  <c:v>47</c:v>
                </c:pt>
                <c:pt idx="2">
                  <c:v>37</c:v>
                </c:pt>
                <c:pt idx="3">
                  <c:v>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00B1-410E-B675-E707F437CCCA}"/>
            </c:ext>
          </c:extLst>
        </c:ser>
        <c:dLbls>
          <c:dLblPos val="outEnd"/>
          <c:showLegendKey val="0"/>
          <c:showVal val="0"/>
          <c:showCatName val="1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5179493605900318"/>
          <c:y val="0"/>
          <c:w val="0.58474834917625573"/>
          <c:h val="1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合計</c:v>
                </c:pt>
              </c:strCache>
            </c:strRef>
          </c:tx>
          <c:dPt>
            <c:idx val="0"/>
            <c:bubble3D val="0"/>
            <c:spPr>
              <a:solidFill>
                <a:srgbClr val="FFC000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62AF-43D0-9C43-A2C958D9A78C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62AF-43D0-9C43-A2C958D9A78C}"/>
              </c:ext>
            </c:extLst>
          </c:dPt>
          <c:dPt>
            <c:idx val="2"/>
            <c:bubble3D val="0"/>
            <c:spPr>
              <a:solidFill>
                <a:schemeClr val="accent2">
                  <a:lumMod val="40000"/>
                  <a:lumOff val="6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62AF-43D0-9C43-A2C958D9A78C}"/>
              </c:ext>
            </c:extLst>
          </c:dPt>
          <c:dPt>
            <c:idx val="3"/>
            <c:bubble3D val="0"/>
            <c:spPr>
              <a:solidFill>
                <a:schemeClr val="accent2">
                  <a:lumMod val="60000"/>
                  <a:lumOff val="4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62AF-43D0-9C43-A2C958D9A78C}"/>
              </c:ext>
            </c:extLst>
          </c:dPt>
          <c:dPt>
            <c:idx val="4"/>
            <c:bubble3D val="0"/>
            <c:spPr>
              <a:solidFill>
                <a:schemeClr val="accent2">
                  <a:lumMod val="75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9-62AF-43D0-9C43-A2C958D9A78C}"/>
              </c:ext>
            </c:extLst>
          </c:dPt>
          <c:dLbls>
            <c:dLbl>
              <c:idx val="0"/>
              <c:layout>
                <c:manualLayout>
                  <c:x val="8.7082042252435959E-2"/>
                  <c:y val="-2.6847079037800696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0">
                    <a:noAutofit/>
                  </a:bodyPr>
                  <a:lstStyle/>
                  <a:p>
                    <a:pPr algn="ctr">
                      <a:defRPr lang="ja-JP" sz="1600" b="1" i="0" u="none" strike="noStrike" kern="1200" spc="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21B6A788-66A8-47B1-8920-EAF19DF89896}" type="CATEGORYNAME">
                      <a:rPr lang="ru-RU" altLang="ja-JP" sz="1400" smtClean="0"/>
                      <a:pPr algn="ctr">
                        <a:defRPr lang="ja-JP" sz="1600">
                          <a:solidFill>
                            <a:schemeClr val="tx1"/>
                          </a:solidFill>
                        </a:defRPr>
                      </a:pPr>
                      <a:t>[分類名]</a:t>
                    </a:fld>
                    <a:r>
                      <a:rPr lang="ru-RU" altLang="ja-JP" sz="1400" baseline="0" dirty="0"/>
                      <a:t> </a:t>
                    </a:r>
                    <a:fld id="{7E4D6A53-8598-414D-90B5-DE5D07B87557}" type="PERCENTAGE">
                      <a:rPr lang="ru-RU" altLang="ja-JP" sz="1400" baseline="0" smtClean="0"/>
                      <a:pPr algn="ctr">
                        <a:defRPr lang="ja-JP" sz="1600">
                          <a:solidFill>
                            <a:schemeClr val="tx1"/>
                          </a:solidFill>
                        </a:defRPr>
                      </a:pPr>
                      <a:t>[パーセンテージ]</a:t>
                    </a:fld>
                    <a:endParaRPr lang="ru-RU" altLang="ja-JP" sz="1400" baseline="0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0">
                  <a:noAutofit/>
                </a:bodyPr>
                <a:lstStyle/>
                <a:p>
                  <a:pPr algn="ctr">
                    <a:defRPr lang="ja-JP" sz="1600" b="1" i="0" u="none" strike="noStrike" kern="1200" spc="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7384124365951518"/>
                      <c:h val="8.989484400790107E-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62AF-43D0-9C43-A2C958D9A78C}"/>
                </c:ext>
              </c:extLst>
            </c:dLbl>
            <c:dLbl>
              <c:idx val="1"/>
              <c:layout>
                <c:manualLayout>
                  <c:x val="-0.23679997897940994"/>
                  <c:y val="-0.28780085640068193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0">
                    <a:noAutofit/>
                  </a:bodyPr>
                  <a:lstStyle/>
                  <a:p>
                    <a:pPr algn="ctr">
                      <a:defRPr lang="ja-JP" sz="2400" b="1" i="0" u="none" strike="noStrike" kern="1200" spc="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ED1E9881-D619-4476-9CD1-7A739EF0383E}" type="CATEGORYNAME">
                      <a:rPr lang="ru-RU" altLang="ja-JP" sz="2000"/>
                      <a:pPr algn="ctr">
                        <a:defRPr lang="ja-JP" sz="2400">
                          <a:solidFill>
                            <a:schemeClr val="tx1"/>
                          </a:solidFill>
                        </a:defRPr>
                      </a:pPr>
                      <a:t>[分類名]</a:t>
                    </a:fld>
                    <a:r>
                      <a:rPr lang="ru-RU" altLang="ja-JP" baseline="0" dirty="0"/>
                      <a:t>
</a:t>
                    </a:r>
                    <a:fld id="{E7A4616D-924C-4949-BB0A-BC0693788EF8}" type="PERCENTAGE">
                      <a:rPr lang="ru-RU" altLang="ja-JP" baseline="0"/>
                      <a:pPr algn="ctr">
                        <a:defRPr lang="ja-JP" sz="2400">
                          <a:solidFill>
                            <a:schemeClr val="tx1"/>
                          </a:solidFill>
                        </a:defRPr>
                      </a:pPr>
                      <a:t>[パーセンテージ]</a:t>
                    </a:fld>
                    <a:endParaRPr lang="ru-RU" altLang="ja-JP" baseline="0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0">
                  <a:noAutofit/>
                </a:bodyPr>
                <a:lstStyle/>
                <a:p>
                  <a:pPr algn="ctr">
                    <a:defRPr lang="ja-JP" sz="2400" b="1" i="0" u="none" strike="noStrike" kern="1200" spc="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746623062417004"/>
                      <c:h val="0.31405315637091757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62AF-43D0-9C43-A2C958D9A78C}"/>
                </c:ext>
              </c:extLst>
            </c:dLbl>
            <c:dLbl>
              <c:idx val="2"/>
              <c:layout>
                <c:manualLayout>
                  <c:x val="0.12898865696620335"/>
                  <c:y val="-0.11597938144329897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0">
                    <a:noAutofit/>
                  </a:bodyPr>
                  <a:lstStyle/>
                  <a:p>
                    <a:pPr algn="ctr">
                      <a:defRPr lang="ja-JP" sz="2000" b="1" i="0" u="none" strike="noStrike" kern="1200" spc="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EF8B0C53-47EF-40C8-862A-821185BAA49A}" type="CATEGORYNAME">
                      <a:rPr lang="ru-RU" altLang="ja-JP" sz="1600"/>
                      <a:pPr algn="ctr">
                        <a:defRPr lang="ja-JP" sz="2000">
                          <a:solidFill>
                            <a:schemeClr val="tx1"/>
                          </a:solidFill>
                        </a:defRPr>
                      </a:pPr>
                      <a:t>[分類名]</a:t>
                    </a:fld>
                    <a:r>
                      <a:rPr lang="ru-RU" altLang="ja-JP" sz="1600" baseline="0" dirty="0"/>
                      <a:t>
</a:t>
                    </a:r>
                    <a:fld id="{384E9204-4192-48C7-920A-EF6F8B24729C}" type="PERCENTAGE">
                      <a:rPr lang="ru-RU" altLang="ja-JP" sz="1600" baseline="0"/>
                      <a:pPr algn="ctr">
                        <a:defRPr lang="ja-JP" sz="2000">
                          <a:solidFill>
                            <a:schemeClr val="tx1"/>
                          </a:solidFill>
                        </a:defRPr>
                      </a:pPr>
                      <a:t>[パーセンテージ]</a:t>
                    </a:fld>
                    <a:endParaRPr lang="ru-RU" altLang="ja-JP" sz="1600" baseline="0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0">
                  <a:noAutofit/>
                </a:bodyPr>
                <a:lstStyle/>
                <a:p>
                  <a:pPr algn="ctr">
                    <a:defRPr lang="ja-JP" sz="2000" b="1" i="0" u="none" strike="noStrike" kern="1200" spc="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0728019840203088"/>
                      <c:h val="0.18123934572611414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62AF-43D0-9C43-A2C958D9A78C}"/>
                </c:ext>
              </c:extLst>
            </c:dLbl>
            <c:dLbl>
              <c:idx val="3"/>
              <c:layout>
                <c:manualLayout>
                  <c:x val="3.6690837036443534E-3"/>
                  <c:y val="9.8797166301377262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0">
                    <a:noAutofit/>
                  </a:bodyPr>
                  <a:lstStyle/>
                  <a:p>
                    <a:pPr algn="ctr">
                      <a:defRPr lang="ja-JP" sz="1400" b="1" i="0" u="none" strike="noStrike" kern="1200" spc="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0C54174E-B3E2-44ED-ABC8-576B362756E2}" type="CATEGORYNAME">
                      <a:rPr lang="ru-RU" altLang="ja-JP" smtClean="0"/>
                      <a:pPr algn="ctr">
                        <a:defRPr lang="ja-JP" sz="1400">
                          <a:solidFill>
                            <a:schemeClr val="tx1"/>
                          </a:solidFill>
                        </a:defRPr>
                      </a:pPr>
                      <a:t>[分類名]</a:t>
                    </a:fld>
                    <a:fld id="{BBB0D071-5C83-405A-84A5-08EDA0E5E36C}" type="PERCENTAGE">
                      <a:rPr lang="ru-RU" altLang="ja-JP" baseline="0" smtClean="0"/>
                      <a:pPr algn="ctr">
                        <a:defRPr lang="ja-JP" sz="1400">
                          <a:solidFill>
                            <a:schemeClr val="tx1"/>
                          </a:solidFill>
                        </a:defRPr>
                      </a:pPr>
                      <a:t>[パーセンテージ]</a:t>
                    </a:fld>
                    <a:endParaRPr lang="ja-JP" altLang="en-US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0">
                  <a:noAutofit/>
                </a:bodyPr>
                <a:lstStyle/>
                <a:p>
                  <a:pPr algn="ctr">
                    <a:defRPr lang="ja-JP" sz="1400" b="1" i="0" u="none" strike="noStrike" kern="1200" spc="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32335875433741551"/>
                      <c:h val="0.185534878372162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62AF-43D0-9C43-A2C958D9A78C}"/>
                </c:ext>
              </c:extLst>
            </c:dLbl>
            <c:dLbl>
              <c:idx val="4"/>
              <c:layout>
                <c:manualLayout>
                  <c:x val="0.11569174650695527"/>
                  <c:y val="8.4557729252915546E-8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0">
                    <a:noAutofit/>
                  </a:bodyPr>
                  <a:lstStyle/>
                  <a:p>
                    <a:pPr algn="ctr">
                      <a:defRPr lang="ja-JP" sz="1300" b="1" i="0" u="none" strike="noStrike" kern="1200" spc="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FF9BEAF5-98EB-4E70-8849-5D8417F22133}" type="CATEGORYNAME">
                      <a:rPr lang="ru-RU" altLang="ja-JP" smtClean="0">
                        <a:solidFill>
                          <a:schemeClr val="tx1"/>
                        </a:solidFill>
                      </a:rPr>
                      <a:pPr algn="ctr">
                        <a:defRPr lang="ja-JP" sz="1300">
                          <a:solidFill>
                            <a:schemeClr val="tx1"/>
                          </a:solidFill>
                        </a:defRPr>
                      </a:pPr>
                      <a:t>[分類名]</a:t>
                    </a:fld>
                    <a:r>
                      <a:rPr lang="ru-RU" altLang="ja-JP" baseline="0" dirty="0">
                        <a:solidFill>
                          <a:schemeClr val="tx1"/>
                        </a:solidFill>
                      </a:rPr>
                      <a:t> </a:t>
                    </a:r>
                    <a:fld id="{A99A92EB-1E4A-4864-9B6E-F66F0E506319}" type="PERCENTAGE">
                      <a:rPr lang="ru-RU" altLang="ja-JP" baseline="0" smtClean="0">
                        <a:solidFill>
                          <a:schemeClr val="tx1"/>
                        </a:solidFill>
                      </a:rPr>
                      <a:pPr algn="ctr">
                        <a:defRPr lang="ja-JP" sz="1300">
                          <a:solidFill>
                            <a:schemeClr val="tx1"/>
                          </a:solidFill>
                        </a:defRPr>
                      </a:pPr>
                      <a:t>[パーセンテージ]</a:t>
                    </a:fld>
                    <a:endParaRPr lang="ru-RU" altLang="ja-JP" baseline="0" dirty="0">
                      <a:solidFill>
                        <a:schemeClr val="tx1"/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0">
                  <a:noAutofit/>
                </a:bodyPr>
                <a:lstStyle/>
                <a:p>
                  <a:pPr algn="ctr">
                    <a:defRPr lang="ja-JP" sz="1300" b="1" i="0" u="none" strike="noStrike" kern="1200" spc="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4998931054354051"/>
                      <c:h val="0.11050020970316853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9-62AF-43D0-9C43-A2C958D9A78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ctr">
                  <a:defRPr lang="ja-JP" sz="1330" b="1" i="0" u="none" strike="noStrike" kern="1200" spc="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Sheet1!$A$2:$A$6</c:f>
              <c:strCache>
                <c:ptCount val="5"/>
                <c:pt idx="0">
                  <c:v>Өкмөттүк  эмес уюмдар/Башка уюмдар</c:v>
                </c:pt>
                <c:pt idx="1">
                  <c:v>Мамлекеттик Медициналык уюмдар</c:v>
                </c:pt>
                <c:pt idx="2">
                  <c:v>Жергиликтүү өз алдынча башкаруу </c:v>
                </c:pt>
                <c:pt idx="3">
                  <c:v>Ден соолугунун мүмкүнчүлүгү чектелүү адамдар учун мамлекеттик органдар </c:v>
                </c:pt>
                <c:pt idx="4">
                  <c:v>Мамлекеттик билим берүү уюмдары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10</c:v>
                </c:pt>
                <c:pt idx="1">
                  <c:v>65</c:v>
                </c:pt>
                <c:pt idx="2">
                  <c:v>30</c:v>
                </c:pt>
                <c:pt idx="3">
                  <c:v>9</c:v>
                </c:pt>
                <c:pt idx="4">
                  <c:v>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62AF-43D0-9C43-A2C958D9A78C}"/>
            </c:ext>
          </c:extLst>
        </c:ser>
        <c:dLbls>
          <c:showLegendKey val="0"/>
          <c:showVal val="0"/>
          <c:showCatName val="1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50"/>
      <c:rotY val="0"/>
      <c:depthPercent val="100"/>
      <c:rAngAx val="0"/>
      <c:perspective val="6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"/>
          <c:y val="2.46415770609319E-2"/>
          <c:w val="1"/>
          <c:h val="0.97535842293906805"/>
        </c:manualLayout>
      </c:layout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合計</c:v>
                </c:pt>
              </c:strCache>
            </c:strRef>
          </c:tx>
          <c:explosion val="1"/>
          <c:dPt>
            <c:idx val="0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20000"/>
                  </a:prstClr>
                </a:outerShdw>
              </a:effectLst>
              <a:scene3d>
                <a:camera prst="orthographicFront"/>
                <a:lightRig rig="threePt" dir="t"/>
              </a:scene3d>
              <a:sp3d prstMaterial="matte"/>
            </c:spPr>
            <c:extLst>
              <c:ext xmlns:c16="http://schemas.microsoft.com/office/drawing/2014/chart" uri="{C3380CC4-5D6E-409C-BE32-E72D297353CC}">
                <c16:uniqueId val="{00000001-B4D3-41CF-8B38-B59D4BCA79C1}"/>
              </c:ext>
            </c:extLst>
          </c:dPt>
          <c:dPt>
            <c:idx val="1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20000"/>
                  </a:prstClr>
                </a:outerShdw>
              </a:effectLst>
              <a:scene3d>
                <a:camera prst="orthographicFront"/>
                <a:lightRig rig="threePt" dir="t"/>
              </a:scene3d>
              <a:sp3d prstMaterial="matte"/>
            </c:spPr>
            <c:extLst>
              <c:ext xmlns:c16="http://schemas.microsoft.com/office/drawing/2014/chart" uri="{C3380CC4-5D6E-409C-BE32-E72D297353CC}">
                <c16:uniqueId val="{00000003-B4D3-41CF-8B38-B59D4BCA79C1}"/>
              </c:ext>
            </c:extLst>
          </c:dPt>
          <c:dPt>
            <c:idx val="2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20000"/>
                  </a:prstClr>
                </a:outerShdw>
              </a:effectLst>
              <a:scene3d>
                <a:camera prst="orthographicFront"/>
                <a:lightRig rig="threePt" dir="t"/>
              </a:scene3d>
              <a:sp3d prstMaterial="matte"/>
            </c:spPr>
            <c:extLst>
              <c:ext xmlns:c16="http://schemas.microsoft.com/office/drawing/2014/chart" uri="{C3380CC4-5D6E-409C-BE32-E72D297353CC}">
                <c16:uniqueId val="{00000005-B4D3-41CF-8B38-B59D4BCA79C1}"/>
              </c:ext>
            </c:extLst>
          </c:dPt>
          <c:dPt>
            <c:idx val="3"/>
            <c:bubble3D val="0"/>
            <c:spPr>
              <a:solidFill>
                <a:srgbClr val="FF0000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20000"/>
                  </a:prstClr>
                </a:outerShdw>
              </a:effectLst>
              <a:scene3d>
                <a:camera prst="orthographicFront"/>
                <a:lightRig rig="threePt" dir="t"/>
              </a:scene3d>
              <a:sp3d prstMaterial="matte"/>
            </c:spPr>
            <c:extLst>
              <c:ext xmlns:c16="http://schemas.microsoft.com/office/drawing/2014/chart" uri="{C3380CC4-5D6E-409C-BE32-E72D297353CC}">
                <c16:uniqueId val="{00000007-B4D3-41CF-8B38-B59D4BCA79C1}"/>
              </c:ext>
            </c:extLst>
          </c:dPt>
          <c:dPt>
            <c:idx val="4"/>
            <c:bubble3D val="0"/>
            <c:spPr>
              <a:solidFill>
                <a:schemeClr val="accent4">
                  <a:lumMod val="6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20000"/>
                  </a:prstClr>
                </a:outerShdw>
              </a:effectLst>
              <a:scene3d>
                <a:camera prst="orthographicFront"/>
                <a:lightRig rig="threePt" dir="t"/>
              </a:scene3d>
              <a:sp3d prstMaterial="matte"/>
            </c:spPr>
            <c:extLst>
              <c:ext xmlns:c16="http://schemas.microsoft.com/office/drawing/2014/chart" uri="{C3380CC4-5D6E-409C-BE32-E72D297353CC}">
                <c16:uniqueId val="{00000009-B4D3-41CF-8B38-B59D4BCA79C1}"/>
              </c:ext>
            </c:extLst>
          </c:dPt>
          <c:dPt>
            <c:idx val="5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20000"/>
                  </a:prstClr>
                </a:outerShdw>
              </a:effectLst>
              <a:scene3d>
                <a:camera prst="orthographicFront"/>
                <a:lightRig rig="threePt" dir="t"/>
              </a:scene3d>
              <a:sp3d prstMaterial="matte"/>
            </c:spPr>
            <c:extLst>
              <c:ext xmlns:c16="http://schemas.microsoft.com/office/drawing/2014/chart" uri="{C3380CC4-5D6E-409C-BE32-E72D297353CC}">
                <c16:uniqueId val="{0000000B-B4D3-41CF-8B38-B59D4BCA79C1}"/>
              </c:ext>
            </c:extLst>
          </c:dPt>
          <c:dPt>
            <c:idx val="6"/>
            <c:bubble3D val="0"/>
            <c:spPr>
              <a:solidFill>
                <a:schemeClr val="accent2">
                  <a:lumMod val="80000"/>
                  <a:lumOff val="2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20000"/>
                  </a:prstClr>
                </a:outerShdw>
              </a:effectLst>
              <a:scene3d>
                <a:camera prst="orthographicFront"/>
                <a:lightRig rig="threePt" dir="t"/>
              </a:scene3d>
              <a:sp3d prstMaterial="matte"/>
            </c:spPr>
            <c:extLst>
              <c:ext xmlns:c16="http://schemas.microsoft.com/office/drawing/2014/chart" uri="{C3380CC4-5D6E-409C-BE32-E72D297353CC}">
                <c16:uniqueId val="{0000000D-B4D3-41CF-8B38-B59D4BCA79C1}"/>
              </c:ext>
            </c:extLst>
          </c:dPt>
          <c:dPt>
            <c:idx val="7"/>
            <c:bubble3D val="0"/>
            <c:spPr>
              <a:solidFill>
                <a:schemeClr val="accent4">
                  <a:lumMod val="80000"/>
                  <a:lumOff val="2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20000"/>
                  </a:prstClr>
                </a:outerShdw>
              </a:effectLst>
              <a:scene3d>
                <a:camera prst="orthographicFront"/>
                <a:lightRig rig="threePt" dir="t"/>
              </a:scene3d>
              <a:sp3d prstMaterial="matte"/>
            </c:spPr>
            <c:extLst>
              <c:ext xmlns:c16="http://schemas.microsoft.com/office/drawing/2014/chart" uri="{C3380CC4-5D6E-409C-BE32-E72D297353CC}">
                <c16:uniqueId val="{0000000F-B4D3-41CF-8B38-B59D4BCA79C1}"/>
              </c:ext>
            </c:extLst>
          </c:dPt>
          <c:dPt>
            <c:idx val="8"/>
            <c:bubble3D val="0"/>
            <c:spPr>
              <a:solidFill>
                <a:schemeClr val="accent6">
                  <a:lumMod val="80000"/>
                  <a:lumOff val="2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20000"/>
                  </a:prstClr>
                </a:outerShdw>
              </a:effectLst>
              <a:scene3d>
                <a:camera prst="orthographicFront"/>
                <a:lightRig rig="threePt" dir="t"/>
              </a:scene3d>
              <a:sp3d prstMaterial="matte"/>
            </c:spPr>
            <c:extLst>
              <c:ext xmlns:c16="http://schemas.microsoft.com/office/drawing/2014/chart" uri="{C3380CC4-5D6E-409C-BE32-E72D297353CC}">
                <c16:uniqueId val="{00000011-B4D3-41CF-8B38-B59D4BCA79C1}"/>
              </c:ext>
            </c:extLst>
          </c:dPt>
          <c:dLbls>
            <c:dLbl>
              <c:idx val="3"/>
              <c:layout>
                <c:manualLayout>
                  <c:x val="6.1912368863455199E-2"/>
                  <c:y val="-0.15853865041063409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B4D3-41CF-8B38-B59D4BCA79C1}"/>
                </c:ext>
              </c:extLst>
            </c:dLbl>
            <c:dLbl>
              <c:idx val="7"/>
              <c:layout>
                <c:manualLayout>
                  <c:x val="-1.0612829626651388E-3"/>
                  <c:y val="1.4000896057347671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B4D3-41CF-8B38-B59D4BCA79C1}"/>
                </c:ext>
              </c:extLst>
            </c:dLbl>
            <c:dLbl>
              <c:idx val="8"/>
              <c:layout>
                <c:manualLayout>
                  <c:x val="3.6043726788871792E-2"/>
                  <c:y val="4.528978988513533E-2"/>
                </c:manualLayout>
              </c:layout>
              <c:tx>
                <c:rich>
                  <a:bodyPr/>
                  <a:lstStyle/>
                  <a:p>
                    <a:fld id="{ADD19C4B-CC44-493F-A8B9-1CB2BEDA4805}" type="CATEGORYNAME">
                      <a:rPr lang="ru-RU" altLang="ja-JP">
                        <a:solidFill>
                          <a:schemeClr val="tx1"/>
                        </a:solidFill>
                      </a:rPr>
                      <a:pPr/>
                      <a:t>[分類名]</a:t>
                    </a:fld>
                    <a:r>
                      <a:rPr lang="ru-RU" altLang="ja-JP" baseline="0" dirty="0"/>
                      <a:t>
</a:t>
                    </a:r>
                    <a:fld id="{EAD03DA9-CFAD-4DDE-B617-774B24BC5ACD}" type="VALUE">
                      <a:rPr lang="ru-RU" altLang="ja-JP" baseline="0" smtClean="0">
                        <a:solidFill>
                          <a:schemeClr val="tx1"/>
                        </a:solidFill>
                      </a:rPr>
                      <a:pPr/>
                      <a:t>[値]</a:t>
                    </a:fld>
                    <a:r>
                      <a:rPr lang="ru-RU" altLang="ja-JP" baseline="0" dirty="0">
                        <a:solidFill>
                          <a:schemeClr val="tx1"/>
                        </a:solidFill>
                      </a:rPr>
                      <a:t>%</a:t>
                    </a:r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8.8805523328065239E-2"/>
                      <c:h val="9.0154658087093928E-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1-B4D3-41CF-8B38-B59D4BCA79C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ja-JP" sz="1197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bestFit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dk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Sheet1!$A$2:$A$10</c:f>
              <c:strCache>
                <c:ptCount val="9"/>
                <c:pt idx="0">
                  <c:v>Бишкек(44)</c:v>
                </c:pt>
                <c:pt idx="1">
                  <c:v>Чуй(27)</c:v>
                </c:pt>
                <c:pt idx="2">
                  <c:v>Ош(26)</c:v>
                </c:pt>
                <c:pt idx="3">
                  <c:v>Ысык-Кол(24)</c:v>
                </c:pt>
                <c:pt idx="4">
                  <c:v>Нарын(18)</c:v>
                </c:pt>
                <c:pt idx="5">
                  <c:v>Талас(17)</c:v>
                </c:pt>
                <c:pt idx="6">
                  <c:v>Жалал-Абад(12)</c:v>
                </c:pt>
                <c:pt idx="7">
                  <c:v>Баткен(10)</c:v>
                </c:pt>
                <c:pt idx="8">
                  <c:v>Регион аралык(9)</c:v>
                </c:pt>
              </c:strCache>
            </c:strRef>
          </c:cat>
          <c:val>
            <c:numRef>
              <c:f>Sheet1!$B$2:$B$10</c:f>
              <c:numCache>
                <c:formatCode>General</c:formatCode>
                <c:ptCount val="9"/>
                <c:pt idx="0">
                  <c:v>45</c:v>
                </c:pt>
                <c:pt idx="1">
                  <c:v>27</c:v>
                </c:pt>
                <c:pt idx="2">
                  <c:v>27</c:v>
                </c:pt>
                <c:pt idx="3">
                  <c:v>24</c:v>
                </c:pt>
                <c:pt idx="4">
                  <c:v>19</c:v>
                </c:pt>
                <c:pt idx="5">
                  <c:v>18</c:v>
                </c:pt>
                <c:pt idx="6">
                  <c:v>14</c:v>
                </c:pt>
                <c:pt idx="7">
                  <c:v>13</c:v>
                </c:pt>
                <c:pt idx="8">
                  <c:v>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2-B4D3-41CF-8B38-B59D4BCA79C1}"/>
            </c:ext>
          </c:extLst>
        </c:ser>
        <c:dLbls>
          <c:dLblPos val="inEnd"/>
          <c:showLegendKey val="0"/>
          <c:showVal val="0"/>
          <c:showCatName val="1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overlay val="0"/>
      <c:spPr>
        <a:solidFill>
          <a:schemeClr val="lt1">
            <a:alpha val="78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ja-JP" sz="1197" b="0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pattFill prst="dkDnDiag">
      <a:fgClr>
        <a:schemeClr val="lt1">
          <a:lumMod val="95000"/>
        </a:schemeClr>
      </a:fgClr>
      <a:bgClr>
        <a:schemeClr val="lt1"/>
      </a:bgClr>
    </a:patt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系列 1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-9.8029257022876182E-2"/>
                  <c:y val="-1.543450064850843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CA14-42C7-AE05-9F44D3453911}"/>
                </c:ext>
              </c:extLst>
            </c:dLbl>
            <c:dLbl>
              <c:idx val="1"/>
              <c:spPr>
                <a:noFill/>
                <a:ln>
                  <a:solidFill>
                    <a:schemeClr val="tx1"/>
                  </a:solidFill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lang="ja-JP" sz="1197" b="0" i="0" u="none" strike="noStrike" kern="1200" baseline="0">
                      <a:solidFill>
                        <a:srgbClr val="FF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1-CA14-42C7-AE05-9F44D3453911}"/>
                </c:ext>
              </c:extLst>
            </c:dLbl>
            <c:dLbl>
              <c:idx val="2"/>
              <c:layout>
                <c:manualLayout>
                  <c:x val="-4.1625029687826817E-2"/>
                  <c:y val="-3.099870298313878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CA14-42C7-AE05-9F44D3453911}"/>
                </c:ext>
              </c:extLst>
            </c:dLbl>
            <c:dLbl>
              <c:idx val="3"/>
              <c:layout>
                <c:manualLayout>
                  <c:x val="-1.6108831607685538E-2"/>
                  <c:y val="-3.878080415045395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CA14-42C7-AE05-9F44D3453911}"/>
                </c:ext>
              </c:extLst>
            </c:dLbl>
            <c:dLbl>
              <c:idx val="4"/>
              <c:layout>
                <c:manualLayout>
                  <c:x val="-7.6011411122947469E-3"/>
                  <c:y val="-2.840466926070038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CA14-42C7-AE05-9F44D3453911}"/>
                </c:ext>
              </c:extLst>
            </c:dLbl>
            <c:dLbl>
              <c:idx val="5"/>
              <c:layout>
                <c:manualLayout>
                  <c:x val="-4.1175085954586028E-2"/>
                  <c:y val="2.60700389105057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CA14-42C7-AE05-9F44D3453911}"/>
                </c:ext>
              </c:extLst>
            </c:dLbl>
            <c:dLbl>
              <c:idx val="6"/>
              <c:layout>
                <c:manualLayout>
                  <c:x val="-6.2662410653652453E-2"/>
                  <c:y val="-2.4513516549730992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lang="ja-JP" sz="1197" b="0" i="0" u="none" strike="noStrike" kern="120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6CC103B2-088B-4C07-A2E6-06934A1DAAF7}" type="VALUE">
                      <a:rPr lang="en-US" altLang="ja-JP" baseline="0">
                        <a:solidFill>
                          <a:schemeClr val="tx1"/>
                        </a:solidFill>
                      </a:rPr>
                      <a:pPr>
                        <a:defRPr lang="ja-JP">
                          <a:solidFill>
                            <a:schemeClr val="tx1"/>
                          </a:solidFill>
                        </a:defRPr>
                      </a:pPr>
                      <a:t>[値]</a:t>
                    </a:fld>
                    <a:endParaRPr lang="ja-JP" altLang="en-US"/>
                  </a:p>
                </c:rich>
              </c:tx>
              <c:spPr>
                <a:noFill/>
                <a:ln>
                  <a:solidFill>
                    <a:schemeClr val="tx1"/>
                  </a:solidFill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lang="ja-JP" sz="1197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7.2949467353330508E-2"/>
                      <c:h val="4.6433203631647206E-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6-CA14-42C7-AE05-9F44D3453911}"/>
                </c:ext>
              </c:extLst>
            </c:dLbl>
            <c:dLbl>
              <c:idx val="7"/>
              <c:layout>
                <c:manualLayout>
                  <c:x val="-1.6829481793828049E-2"/>
                  <c:y val="-3.3592736705577268E-2"/>
                </c:manualLayout>
              </c:layout>
              <c:spPr>
                <a:noFill/>
                <a:ln>
                  <a:solidFill>
                    <a:schemeClr val="tx1"/>
                  </a:solidFill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lang="ja-JP" sz="1197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CA14-42C7-AE05-9F44D3453911}"/>
                </c:ext>
              </c:extLst>
            </c:dLbl>
            <c:spPr>
              <a:noFill/>
              <a:ln>
                <a:solidFill>
                  <a:schemeClr val="tx1"/>
                </a:solidFill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ja-JP"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Sheet1!$A$2:$A$15</c:f>
              <c:numCache>
                <c:formatCode>General</c:formatCode>
                <c:ptCount val="14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  <c:pt idx="13">
                  <c:v>2024</c:v>
                </c:pt>
              </c:numCache>
            </c:numRef>
          </c:cat>
          <c:val>
            <c:numRef>
              <c:f>Sheet1!$B$2:$B$15</c:f>
              <c:numCache>
                <c:formatCode>\$#,##0_);[Red]\(\$#,##0\)</c:formatCode>
                <c:ptCount val="14"/>
                <c:pt idx="0">
                  <c:v>1047267</c:v>
                </c:pt>
                <c:pt idx="1">
                  <c:v>1620691</c:v>
                </c:pt>
                <c:pt idx="2">
                  <c:v>1535556</c:v>
                </c:pt>
                <c:pt idx="3">
                  <c:v>1305014</c:v>
                </c:pt>
                <c:pt idx="4">
                  <c:v>557178</c:v>
                </c:pt>
                <c:pt idx="5">
                  <c:v>368318</c:v>
                </c:pt>
                <c:pt idx="6">
                  <c:v>533088</c:v>
                </c:pt>
                <c:pt idx="7">
                  <c:v>613582</c:v>
                </c:pt>
                <c:pt idx="8">
                  <c:v>461763</c:v>
                </c:pt>
                <c:pt idx="9">
                  <c:v>375443</c:v>
                </c:pt>
                <c:pt idx="10">
                  <c:v>724613</c:v>
                </c:pt>
                <c:pt idx="11" formatCode="[$$-409]#,##0">
                  <c:v>743364</c:v>
                </c:pt>
                <c:pt idx="12" formatCode="#,##0">
                  <c:v>376975</c:v>
                </c:pt>
                <c:pt idx="13">
                  <c:v>223990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8-CA14-42C7-AE05-9F44D345391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35911656"/>
        <c:axId val="435912832"/>
      </c:lineChart>
      <c:catAx>
        <c:axId val="4359116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ja-JP"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435912832"/>
        <c:crosses val="autoZero"/>
        <c:auto val="1"/>
        <c:lblAlgn val="ctr"/>
        <c:lblOffset val="100"/>
        <c:noMultiLvlLbl val="0"/>
      </c:catAx>
      <c:valAx>
        <c:axId val="43591283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\$#,##0_);[Red]\(\$#,##0\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ja-JP"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43591165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系列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ja-JP"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Sheet1!$A$2:$A$15</c:f>
              <c:numCache>
                <c:formatCode>General</c:formatCode>
                <c:ptCount val="14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  <c:pt idx="13">
                  <c:v>2024</c:v>
                </c:pt>
              </c:numCache>
            </c:numRef>
          </c:cat>
          <c:val>
            <c:numRef>
              <c:f>Sheet1!$B$2:$B$15</c:f>
              <c:numCache>
                <c:formatCode>General</c:formatCode>
                <c:ptCount val="14"/>
                <c:pt idx="0">
                  <c:v>15</c:v>
                </c:pt>
                <c:pt idx="1">
                  <c:v>18</c:v>
                </c:pt>
                <c:pt idx="2">
                  <c:v>12</c:v>
                </c:pt>
                <c:pt idx="3">
                  <c:v>13</c:v>
                </c:pt>
                <c:pt idx="4">
                  <c:v>7</c:v>
                </c:pt>
                <c:pt idx="5">
                  <c:v>5</c:v>
                </c:pt>
                <c:pt idx="6">
                  <c:v>8</c:v>
                </c:pt>
                <c:pt idx="7">
                  <c:v>9</c:v>
                </c:pt>
                <c:pt idx="8">
                  <c:v>8</c:v>
                </c:pt>
                <c:pt idx="9">
                  <c:v>7</c:v>
                </c:pt>
                <c:pt idx="10">
                  <c:v>9</c:v>
                </c:pt>
                <c:pt idx="11">
                  <c:v>8</c:v>
                </c:pt>
                <c:pt idx="12">
                  <c:v>6</c:v>
                </c:pt>
                <c:pt idx="13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68B-40C5-BC6A-F83E5571EFA9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435910088"/>
        <c:axId val="435913224"/>
      </c:barChart>
      <c:catAx>
        <c:axId val="4359100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ja-JP"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435913224"/>
        <c:crosses val="autoZero"/>
        <c:auto val="1"/>
        <c:lblAlgn val="ctr"/>
        <c:lblOffset val="100"/>
        <c:noMultiLvlLbl val="0"/>
      </c:catAx>
      <c:valAx>
        <c:axId val="43591322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_);[Red]\(#,##0\)" sourceLinked="0"/>
        <c:majorTickMark val="none"/>
        <c:minorTickMark val="none"/>
        <c:tickLblPos val="low"/>
        <c:spPr>
          <a:noFill/>
          <a:ln>
            <a:noFill/>
          </a:ln>
          <a:effectLst/>
        </c:spPr>
        <c:txPr>
          <a:bodyPr rot="-60000000" spcFirstLastPara="1" vertOverflow="ellipsis" vert="horz" wrap="square" anchor="t" anchorCtr="0"/>
          <a:lstStyle/>
          <a:p>
            <a:pPr>
              <a:defRPr lang="ja-JP"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43591008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1"/>
          <c:order val="1"/>
          <c:tx>
            <c:strRef>
              <c:f>Sheet1!$C$1</c:f>
              <c:strCache>
                <c:ptCount val="1"/>
                <c:pt idx="0">
                  <c:v>суроо-талаптар</c:v>
                </c:pt>
              </c:strCache>
            </c:strRef>
          </c:tx>
          <c:spPr>
            <a:pattFill prst="narHorz">
              <a:fgClr>
                <a:schemeClr val="accent3"/>
              </a:fgClr>
              <a:bgClr>
                <a:schemeClr val="accent3">
                  <a:lumMod val="20000"/>
                  <a:lumOff val="80000"/>
                </a:schemeClr>
              </a:bgClr>
            </a:pattFill>
            <a:ln>
              <a:noFill/>
            </a:ln>
            <a:effectLst>
              <a:innerShdw blurRad="114300">
                <a:schemeClr val="accent3"/>
              </a:inn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ja-JP"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Sheet1!$A$2:$A$15</c:f>
              <c:numCache>
                <c:formatCode>General</c:formatCode>
                <c:ptCount val="14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  <c:pt idx="13">
                  <c:v>2024</c:v>
                </c:pt>
              </c:numCache>
            </c:numRef>
          </c:cat>
          <c:val>
            <c:numRef>
              <c:f>Sheet1!$C$2:$C$15</c:f>
              <c:numCache>
                <c:formatCode>General</c:formatCode>
                <c:ptCount val="14"/>
                <c:pt idx="0">
                  <c:v>130</c:v>
                </c:pt>
                <c:pt idx="1">
                  <c:v>138</c:v>
                </c:pt>
                <c:pt idx="2">
                  <c:v>130</c:v>
                </c:pt>
                <c:pt idx="3">
                  <c:v>113</c:v>
                </c:pt>
                <c:pt idx="4">
                  <c:v>89</c:v>
                </c:pt>
                <c:pt idx="5">
                  <c:v>58</c:v>
                </c:pt>
                <c:pt idx="6">
                  <c:v>31</c:v>
                </c:pt>
                <c:pt idx="7">
                  <c:v>56</c:v>
                </c:pt>
                <c:pt idx="8">
                  <c:v>40</c:v>
                </c:pt>
                <c:pt idx="9">
                  <c:v>51</c:v>
                </c:pt>
                <c:pt idx="10">
                  <c:v>25</c:v>
                </c:pt>
                <c:pt idx="11">
                  <c:v>41</c:v>
                </c:pt>
                <c:pt idx="12">
                  <c:v>10</c:v>
                </c:pt>
                <c:pt idx="13">
                  <c:v>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592-4921-A029-F32BC138A8E7}"/>
            </c:ext>
          </c:extLst>
        </c:ser>
        <c:ser>
          <c:idx val="0"/>
          <c:order val="0"/>
          <c:tx>
            <c:strRef>
              <c:f>Sheet1!$B$1</c:f>
              <c:strCache>
                <c:ptCount val="1"/>
                <c:pt idx="0">
                  <c:v>ишке ашырылган долбоорлор</c:v>
                </c:pt>
              </c:strCache>
            </c:strRef>
          </c:tx>
          <c:spPr>
            <a:pattFill prst="narHorz">
              <a:fgClr>
                <a:schemeClr val="accent1"/>
              </a:fgClr>
              <a:bgClr>
                <a:schemeClr val="accent1">
                  <a:lumMod val="20000"/>
                  <a:lumOff val="80000"/>
                </a:schemeClr>
              </a:bgClr>
            </a:pattFill>
            <a:ln>
              <a:noFill/>
            </a:ln>
            <a:effectLst>
              <a:innerShdw blurRad="114300">
                <a:schemeClr val="accent1"/>
              </a:inn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ja-JP"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Sheet1!$A$2:$A$15</c:f>
              <c:numCache>
                <c:formatCode>General</c:formatCode>
                <c:ptCount val="14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  <c:pt idx="13">
                  <c:v>2024</c:v>
                </c:pt>
              </c:numCache>
            </c:numRef>
          </c:cat>
          <c:val>
            <c:numRef>
              <c:f>Sheet1!$B$2:$B$15</c:f>
              <c:numCache>
                <c:formatCode>General</c:formatCode>
                <c:ptCount val="14"/>
                <c:pt idx="0">
                  <c:v>15</c:v>
                </c:pt>
                <c:pt idx="1">
                  <c:v>18</c:v>
                </c:pt>
                <c:pt idx="2">
                  <c:v>12</c:v>
                </c:pt>
                <c:pt idx="3">
                  <c:v>13</c:v>
                </c:pt>
                <c:pt idx="4">
                  <c:v>7</c:v>
                </c:pt>
                <c:pt idx="5">
                  <c:v>5</c:v>
                </c:pt>
                <c:pt idx="6">
                  <c:v>8</c:v>
                </c:pt>
                <c:pt idx="7">
                  <c:v>9</c:v>
                </c:pt>
                <c:pt idx="8">
                  <c:v>8</c:v>
                </c:pt>
                <c:pt idx="9">
                  <c:v>7</c:v>
                </c:pt>
                <c:pt idx="10">
                  <c:v>9</c:v>
                </c:pt>
                <c:pt idx="11">
                  <c:v>8</c:v>
                </c:pt>
                <c:pt idx="12">
                  <c:v>6</c:v>
                </c:pt>
                <c:pt idx="13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592-4921-A029-F32BC138A8E7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64"/>
        <c:overlap val="-22"/>
        <c:axId val="435910480"/>
        <c:axId val="435914008"/>
      </c:barChart>
      <c:catAx>
        <c:axId val="4359104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ja-JP"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435914008"/>
        <c:crosses val="autoZero"/>
        <c:auto val="1"/>
        <c:lblAlgn val="ctr"/>
        <c:lblOffset val="100"/>
        <c:noMultiLvlLbl val="0"/>
      </c:catAx>
      <c:valAx>
        <c:axId val="435914008"/>
        <c:scaling>
          <c:orientation val="minMax"/>
        </c:scaling>
        <c:delete val="0"/>
        <c:axPos val="l"/>
        <c:majorGridlines>
          <c:spPr>
            <a:ln>
              <a:solidFill>
                <a:schemeClr val="tx1">
                  <a:lumMod val="15000"/>
                  <a:lumOff val="85000"/>
                </a:schemeClr>
              </a:solidFill>
            </a:ln>
            <a:effectLst/>
          </c:spPr>
        </c:majorGridlines>
        <c:numFmt formatCode="#,##0_);[Red]\(#,##0\)" sourceLinked="0"/>
        <c:majorTickMark val="none"/>
        <c:minorTickMark val="none"/>
        <c:tickLblPos val="low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ja-JP"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435910480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>
            <a:solidFill>
              <a:schemeClr val="tx1">
                <a:lumMod val="15000"/>
                <a:lumOff val="85000"/>
              </a:schemeClr>
            </a:solidFill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lang="ja-JP"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</c:dTable>
      <c:spPr>
        <a:noFill/>
        <a:ln>
          <a:noFill/>
        </a:ln>
        <a:effectLst/>
      </c:spPr>
    </c:plotArea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cs:styleClr val="auto"/>
    </cs:fontRef>
    <cs:defRPr sz="133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cs:styleClr val="auto"/>
    </cs:fontRef>
    <cs:defRPr sz="133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61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categoryAxis>
  <cs:chartArea>
    <cs:lnRef idx="0"/>
    <cs:fillRef idx="0"/>
    <cs:effectRef idx="0"/>
    <cs:fontRef idx="minor">
      <a:schemeClr val="dk1"/>
    </cs:fontRef>
    <cs:spPr>
      <a:pattFill prst="dkDnDiag">
        <a:fgClr>
          <a:schemeClr val="lt1">
            <a:lumMod val="95000"/>
          </a:schemeClr>
        </a:fgClr>
        <a:bgClr>
          <a:schemeClr val="lt1"/>
        </a:bgClr>
      </a:patt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i="0" u="none" strike="noStrike" kern="1200" baseline="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75000"/>
        </a:schemeClr>
      </a:solidFill>
      <a:ln w="9525"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317500" algn="ctr" rotWithShape="0">
          <a:prstClr val="black">
            <a:alpha val="25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20000"/>
          </a:prstClr>
        </a:outerShdw>
      </a:effectLst>
      <a:scene3d>
        <a:camera prst="orthographicFront"/>
        <a:lightRig rig="threePt" dir="t"/>
      </a:scene3d>
      <a:sp3d prstMaterial="matte"/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noFill/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78000"/>
        </a:schemeClr>
      </a:solidFill>
    </cs:spPr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3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b="1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9050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>
      <cs:styleClr val="auto"/>
    </cs:effectRef>
    <cs:fontRef idx="minor">
      <a:schemeClr val="dk1"/>
    </cs:fontRef>
    <cs:spPr>
      <a:pattFill prst="narHorz">
        <a:fgClr>
          <a:schemeClr val="phClr"/>
        </a:fgClr>
        <a:bgClr>
          <a:schemeClr val="phClr">
            <a:lumMod val="20000"/>
            <a:lumOff val="80000"/>
          </a:schemeClr>
        </a:bgClr>
      </a:pattFill>
      <a:effectLst>
        <a:innerShdw blurRad="114300">
          <a:schemeClr val="phClr"/>
        </a:inn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pattFill prst="narHorz">
        <a:fgClr>
          <a:schemeClr val="phClr"/>
        </a:fgClr>
        <a:bgClr>
          <a:schemeClr val="phClr">
            <a:lumMod val="20000"/>
            <a:lumOff val="80000"/>
          </a:schemeClr>
        </a:bgClr>
      </a:pattFill>
      <a:effectLst>
        <a:innerShdw blurRad="114300">
          <a:schemeClr val="phClr"/>
        </a:inn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>
        <a:solidFill>
          <a:schemeClr val="tx1">
            <a:lumMod val="15000"/>
            <a:lumOff val="85000"/>
          </a:schemeClr>
        </a:solidFill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2200" b="1" kern="1200" cap="all" spc="15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handoutMasters/_rels/handoutMaster1.xml.rels><?xml version="1.0" encoding="UTF-8" standalone="yes"?><Relationships xmlns="http://schemas.openxmlformats.org/package/2006/relationships"><Relationship Id="rId1" Target="../theme/theme2.xml" Type="http://schemas.openxmlformats.org/officeDocument/2006/relationships/theme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42130" cy="345604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5675851" y="1"/>
            <a:ext cx="4342130" cy="345604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r">
              <a:defRPr sz="1300"/>
            </a:lvl1pPr>
          </a:lstStyle>
          <a:p>
            <a:fld id="{22F39800-EFF1-4F8E-A8F7-5E0089101ABC}" type="datetimeFigureOut">
              <a:rPr kumimoji="1" lang="ja-JP" altLang="en-US" smtClean="0"/>
              <a:t>2025/4/17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6542560"/>
            <a:ext cx="4342130" cy="345603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5675851" y="6542560"/>
            <a:ext cx="4342130" cy="345603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r">
              <a:defRPr sz="1300"/>
            </a:lvl1pPr>
          </a:lstStyle>
          <a:p>
            <a:fld id="{8639605C-CB9A-49B1-8976-7AE0D7B297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0235585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とキャプショ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付きの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真または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4/17/2025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4/17/2025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4/17/2025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4/17/2025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4/17/2025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4/17/2025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 dirty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4/17/2025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slideLayouts/slideLayout12.xml" Type="http://schemas.openxmlformats.org/officeDocument/2006/relationships/slideLayout"/><Relationship Id="rId13" Target="../slideLayouts/slideLayout13.xml" Type="http://schemas.openxmlformats.org/officeDocument/2006/relationships/slideLayout"/><Relationship Id="rId14" Target="../slideLayouts/slideLayout14.xml" Type="http://schemas.openxmlformats.org/officeDocument/2006/relationships/slideLayout"/><Relationship Id="rId15" Target="../slideLayouts/slideLayout15.xml" Type="http://schemas.openxmlformats.org/officeDocument/2006/relationships/slideLayout"/><Relationship Id="rId16" Target="../slideLayouts/slideLayout16.xml" Type="http://schemas.openxmlformats.org/officeDocument/2006/relationships/slideLayout"/><Relationship Id="rId17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4/17/2025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kumimoji="1"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/Relationships>
</file>

<file path=ppt/slides/_rels/slide2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_rels/slide3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charts/chart1.xml" Type="http://schemas.openxmlformats.org/officeDocument/2006/relationships/chart"/></Relationships>
</file>

<file path=ppt/slides/_rels/slide4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charts/chart2.xml" Type="http://schemas.openxmlformats.org/officeDocument/2006/relationships/chart"/></Relationships>
</file>

<file path=ppt/slides/_rels/slide5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charts/chart3.xml" Type="http://schemas.openxmlformats.org/officeDocument/2006/relationships/chart"/></Relationships>
</file>

<file path=ppt/slides/_rels/slide6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charts/chart4.xml" Type="http://schemas.openxmlformats.org/officeDocument/2006/relationships/chart"/></Relationships>
</file>

<file path=ppt/slides/_rels/slide7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charts/chart5.xml" Type="http://schemas.openxmlformats.org/officeDocument/2006/relationships/chart"/></Relationships>
</file>

<file path=ppt/slides/_rels/slide8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charts/chart6.xml" Type="http://schemas.openxmlformats.org/officeDocument/2006/relationships/chart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88371" y="2607870"/>
            <a:ext cx="8801563" cy="2221708"/>
          </a:xfrm>
        </p:spPr>
        <p:txBody>
          <a:bodyPr/>
          <a:lstStyle/>
          <a:p>
            <a:pPr algn="ctr"/>
            <a:r>
              <a:rPr lang="ru-RU" altLang="ja-JP" sz="4800" dirty="0"/>
              <a:t>​</a:t>
            </a:r>
            <a:r>
              <a:rPr lang="ru-RU" altLang="ja-JP" sz="4800" dirty="0" err="1"/>
              <a:t>Ч</a:t>
            </a:r>
            <a:r>
              <a:rPr lang="ru-RU" altLang="ja-JP" dirty="0" err="1"/>
              <a:t>ө</a:t>
            </a:r>
            <a:r>
              <a:rPr lang="ru-RU" altLang="ja-JP" sz="4800" dirty="0" err="1"/>
              <a:t>пт</a:t>
            </a:r>
            <a:r>
              <a:rPr lang="ru-RU" altLang="ja-JP" dirty="0" err="1"/>
              <a:t>ү</a:t>
            </a:r>
            <a:r>
              <a:rPr lang="ru-RU" altLang="ja-JP" sz="4800" dirty="0" err="1"/>
              <a:t>н</a:t>
            </a:r>
            <a:r>
              <a:rPr lang="ru-RU" altLang="ja-JP" sz="4800" dirty="0"/>
              <a:t> </a:t>
            </a:r>
            <a:r>
              <a:rPr lang="ru-RU" altLang="ja-JP" sz="4800" dirty="0" err="1"/>
              <a:t>тамыры</a:t>
            </a:r>
            <a:r>
              <a:rPr lang="ru-RU" altLang="ja-JP" sz="4800" dirty="0"/>
              <a:t> </a:t>
            </a:r>
            <a:r>
              <a:rPr lang="ru-RU" altLang="ja-JP" sz="4800" dirty="0" err="1"/>
              <a:t>жана</a:t>
            </a:r>
            <a:r>
              <a:rPr lang="ru-RU" altLang="ja-JP" sz="4800" dirty="0"/>
              <a:t> </a:t>
            </a:r>
            <a:r>
              <a:rPr lang="ru-RU" altLang="ja-JP" sz="4800" dirty="0" err="1"/>
              <a:t>адамзат</a:t>
            </a:r>
            <a:r>
              <a:rPr lang="ru-RU" altLang="ja-JP" sz="4800" dirty="0"/>
              <a:t> </a:t>
            </a:r>
            <a:r>
              <a:rPr lang="ru-RU" altLang="ja-JP" sz="4800" dirty="0" err="1"/>
              <a:t>коопсуздугу</a:t>
            </a:r>
            <a:r>
              <a:rPr lang="ru-RU" altLang="ja-JP" sz="4800" dirty="0"/>
              <a:t> </a:t>
            </a:r>
            <a:br>
              <a:rPr lang="ru-RU" altLang="ja-JP" sz="4800" dirty="0"/>
            </a:br>
            <a:r>
              <a:rPr lang="ru-RU" altLang="ja-JP" sz="4800" dirty="0">
                <a:solidFill>
                  <a:schemeClr val="accent3"/>
                </a:solidFill>
              </a:rPr>
              <a:t>Грант </a:t>
            </a:r>
            <a:r>
              <a:rPr lang="ru-RU" altLang="ja-JP" sz="4800" dirty="0" err="1">
                <a:solidFill>
                  <a:schemeClr val="accent3"/>
                </a:solidFill>
              </a:rPr>
              <a:t>программасынын</a:t>
            </a:r>
            <a:r>
              <a:rPr lang="ru-RU" altLang="ja-JP" sz="4800" dirty="0">
                <a:solidFill>
                  <a:schemeClr val="accent3"/>
                </a:solidFill>
              </a:rPr>
              <a:t> 1996-2024 </a:t>
            </a:r>
            <a:r>
              <a:rPr lang="ru-RU" altLang="ja-JP" sz="4800" dirty="0" err="1">
                <a:solidFill>
                  <a:schemeClr val="accent3"/>
                </a:solidFill>
              </a:rPr>
              <a:t>жж</a:t>
            </a:r>
            <a:r>
              <a:rPr lang="ru-RU" altLang="ja-JP" sz="4800" dirty="0">
                <a:solidFill>
                  <a:schemeClr val="accent3"/>
                </a:solidFill>
              </a:rPr>
              <a:t>.</a:t>
            </a:r>
            <a:r>
              <a:rPr lang="en-US" altLang="ja-JP" sz="4800" dirty="0">
                <a:solidFill>
                  <a:schemeClr val="accent3"/>
                </a:solidFill>
              </a:rPr>
              <a:t> </a:t>
            </a:r>
            <a:r>
              <a:rPr lang="ru-RU" altLang="ja-JP" sz="4800" dirty="0" err="1">
                <a:solidFill>
                  <a:schemeClr val="accent3"/>
                </a:solidFill>
              </a:rPr>
              <a:t>жетишкендиктери</a:t>
            </a:r>
            <a:r>
              <a:rPr lang="ru-RU" altLang="ja-JP" sz="4800" dirty="0">
                <a:solidFill>
                  <a:schemeClr val="accent3"/>
                </a:solidFill>
              </a:rPr>
              <a:t> </a:t>
            </a:r>
            <a:br>
              <a:rPr lang="ja-JP" altLang="en-US" sz="4800" dirty="0"/>
            </a:br>
            <a:endParaRPr kumimoji="1" lang="ja-JP" altLang="en-US" sz="4800" b="1" dirty="0">
              <a:solidFill>
                <a:schemeClr val="accent3"/>
              </a:solidFill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822998" y="5102751"/>
            <a:ext cx="7766936" cy="1096899"/>
          </a:xfrm>
        </p:spPr>
        <p:txBody>
          <a:bodyPr/>
          <a:lstStyle/>
          <a:p>
            <a:r>
              <a:rPr lang="ru-RU" altLang="ja-JP" dirty="0"/>
              <a:t>​</a:t>
            </a:r>
            <a:r>
              <a:rPr lang="ru-RU" altLang="ja-JP" dirty="0" err="1"/>
              <a:t>Япониянын</a:t>
            </a:r>
            <a:r>
              <a:rPr lang="ru-RU" altLang="ja-JP" dirty="0"/>
              <a:t> </a:t>
            </a:r>
            <a:r>
              <a:rPr lang="ru-RU" altLang="ja-JP" dirty="0" err="1"/>
              <a:t>Кыргыз</a:t>
            </a:r>
            <a:r>
              <a:rPr lang="ru-RU" altLang="ja-JP" dirty="0"/>
              <a:t> </a:t>
            </a:r>
            <a:r>
              <a:rPr lang="ru-RU" altLang="ja-JP" dirty="0" err="1"/>
              <a:t>Республикасындагы</a:t>
            </a:r>
            <a:r>
              <a:rPr lang="ru-RU" altLang="ja-JP" dirty="0"/>
              <a:t> </a:t>
            </a:r>
            <a:r>
              <a:rPr lang="ru-RU" altLang="ja-JP" dirty="0" err="1"/>
              <a:t>Элчилиги</a:t>
            </a:r>
            <a:r>
              <a:rPr lang="ru-RU" altLang="ja-JP" dirty="0"/>
              <a:t> </a:t>
            </a:r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0544799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/>
              <a:t>Негизги</a:t>
            </a:r>
            <a:r>
              <a:rPr lang="ru-RU" dirty="0"/>
              <a:t> </a:t>
            </a:r>
            <a:r>
              <a:rPr lang="ru-RU" dirty="0" err="1"/>
              <a:t>маалыматтар</a:t>
            </a:r>
            <a:endParaRPr kumimoji="1" lang="ja-JP" altLang="en-US" dirty="0"/>
          </a:p>
        </p:txBody>
      </p:sp>
      <p:graphicFrame>
        <p:nvGraphicFramePr>
          <p:cNvPr id="7" name="コンテンツ プレースホルダー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34815592"/>
              </p:ext>
            </p:extLst>
          </p:nvPr>
        </p:nvGraphicFramePr>
        <p:xfrm>
          <a:off x="1591734" y="1515098"/>
          <a:ext cx="6469592" cy="27951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3479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3479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905404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200" dirty="0">
                          <a:solidFill>
                            <a:schemeClr val="tx1"/>
                          </a:solidFill>
                        </a:rPr>
                        <a:t>1996-20</a:t>
                      </a:r>
                      <a:r>
                        <a:rPr kumimoji="1" lang="ru-RU" altLang="ja-JP" sz="3200" dirty="0">
                          <a:solidFill>
                            <a:schemeClr val="tx1"/>
                          </a:solidFill>
                        </a:rPr>
                        <a:t>24</a:t>
                      </a:r>
                      <a:endParaRPr kumimoji="1" lang="ja-JP" altLang="en-US" sz="32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05404">
                <a:tc>
                  <a:txBody>
                    <a:bodyPr/>
                    <a:lstStyle/>
                    <a:p>
                      <a:r>
                        <a:rPr kumimoji="1" lang="ru-RU" altLang="ja-JP" sz="2800" dirty="0" err="1"/>
                        <a:t>Долбоорлордун</a:t>
                      </a:r>
                      <a:r>
                        <a:rPr kumimoji="1" lang="ru-RU" altLang="ja-JP" sz="2800" dirty="0"/>
                        <a:t> саны</a:t>
                      </a:r>
                      <a:endParaRPr kumimoji="1" lang="ja-JP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4000" dirty="0"/>
                        <a:t>1</a:t>
                      </a:r>
                      <a:r>
                        <a:rPr kumimoji="1" lang="ru-RU" altLang="ja-JP" sz="4000" dirty="0"/>
                        <a:t>96</a:t>
                      </a:r>
                      <a:endParaRPr kumimoji="1" lang="ja-JP" altLang="en-US" sz="40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05404">
                <a:tc>
                  <a:txBody>
                    <a:bodyPr/>
                    <a:lstStyle/>
                    <a:p>
                      <a:r>
                        <a:rPr kumimoji="1" lang="ru-RU" altLang="ja-JP" sz="2800" dirty="0" err="1"/>
                        <a:t>Гранттын</a:t>
                      </a:r>
                      <a:r>
                        <a:rPr kumimoji="1" lang="ru-RU" altLang="ja-JP" sz="2800" dirty="0"/>
                        <a:t> </a:t>
                      </a:r>
                      <a:r>
                        <a:rPr kumimoji="1" lang="ru-RU" altLang="ja-JP" sz="2800" dirty="0" err="1"/>
                        <a:t>суммасы</a:t>
                      </a:r>
                      <a:endParaRPr kumimoji="1" lang="ja-JP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4000" dirty="0"/>
                        <a:t>$</a:t>
                      </a:r>
                      <a:r>
                        <a:rPr kumimoji="1" lang="ja-JP" altLang="en-US" sz="4000" baseline="0" dirty="0"/>
                        <a:t> </a:t>
                      </a:r>
                      <a:r>
                        <a:rPr kumimoji="1" lang="en-US" altLang="ja-JP" sz="4000" baseline="0" dirty="0"/>
                        <a:t>13,250,212</a:t>
                      </a:r>
                      <a:endParaRPr kumimoji="1" lang="ja-JP" altLang="en-US" sz="4000" dirty="0">
                        <a:solidFill>
                          <a:schemeClr val="accent5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4" name="タイトル 1"/>
          <p:cNvSpPr txBox="1">
            <a:spLocks/>
          </p:cNvSpPr>
          <p:nvPr/>
        </p:nvSpPr>
        <p:spPr>
          <a:xfrm>
            <a:off x="677333" y="4525608"/>
            <a:ext cx="9704389" cy="213483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kumimoji="1"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 kumimoji="1">
                <a:solidFill>
                  <a:schemeClr val="tx2"/>
                </a:solidFill>
              </a:defRPr>
            </a:lvl2pPr>
            <a:lvl3pPr eaLnBrk="1" hangingPunct="1">
              <a:defRPr kumimoji="1">
                <a:solidFill>
                  <a:schemeClr val="tx2"/>
                </a:solidFill>
              </a:defRPr>
            </a:lvl3pPr>
            <a:lvl4pPr eaLnBrk="1" hangingPunct="1">
              <a:defRPr kumimoji="1">
                <a:solidFill>
                  <a:schemeClr val="tx2"/>
                </a:solidFill>
              </a:defRPr>
            </a:lvl4pPr>
            <a:lvl5pPr eaLnBrk="1" hangingPunct="1">
              <a:defRPr kumimoji="1">
                <a:solidFill>
                  <a:schemeClr val="tx2"/>
                </a:solidFill>
              </a:defRPr>
            </a:lvl5pPr>
            <a:lvl6pPr eaLnBrk="1" hangingPunct="1">
              <a:defRPr kumimoji="1">
                <a:solidFill>
                  <a:schemeClr val="tx2"/>
                </a:solidFill>
              </a:defRPr>
            </a:lvl6pPr>
            <a:lvl7pPr eaLnBrk="1" hangingPunct="1">
              <a:defRPr kumimoji="1">
                <a:solidFill>
                  <a:schemeClr val="tx2"/>
                </a:solidFill>
              </a:defRPr>
            </a:lvl7pPr>
            <a:lvl8pPr eaLnBrk="1" hangingPunct="1">
              <a:defRPr kumimoji="1">
                <a:solidFill>
                  <a:schemeClr val="tx2"/>
                </a:solidFill>
              </a:defRPr>
            </a:lvl8pPr>
            <a:lvl9pPr eaLnBrk="1" hangingPunct="1">
              <a:defRPr kumimoji="1">
                <a:solidFill>
                  <a:schemeClr val="tx2"/>
                </a:solidFill>
              </a:defRPr>
            </a:lvl9pPr>
          </a:lstStyle>
          <a:p>
            <a:r>
              <a:rPr lang="ja-JP" altLang="en-US" sz="2400" dirty="0">
                <a:solidFill>
                  <a:schemeClr val="tx1"/>
                </a:solidFill>
              </a:rPr>
              <a:t>★</a:t>
            </a:r>
            <a:r>
              <a:rPr lang="ru-RU" altLang="ja-JP" sz="2400" dirty="0" err="1">
                <a:solidFill>
                  <a:schemeClr val="tx1"/>
                </a:solidFill>
              </a:rPr>
              <a:t>Программанын</a:t>
            </a:r>
            <a:r>
              <a:rPr lang="ru-RU" altLang="ja-JP" sz="2400" dirty="0">
                <a:solidFill>
                  <a:schemeClr val="tx1"/>
                </a:solidFill>
              </a:rPr>
              <a:t> </a:t>
            </a:r>
            <a:r>
              <a:rPr lang="ru-RU" altLang="ja-JP" sz="2400" dirty="0" err="1">
                <a:solidFill>
                  <a:schemeClr val="tx1"/>
                </a:solidFill>
              </a:rPr>
              <a:t>Кыргыз</a:t>
            </a:r>
            <a:r>
              <a:rPr lang="ru-RU" altLang="ja-JP" sz="2400" dirty="0">
                <a:solidFill>
                  <a:schemeClr val="tx1"/>
                </a:solidFill>
              </a:rPr>
              <a:t> </a:t>
            </a:r>
            <a:r>
              <a:rPr lang="ru-RU" altLang="ja-JP" sz="2400" dirty="0" err="1">
                <a:solidFill>
                  <a:schemeClr val="tx1"/>
                </a:solidFill>
              </a:rPr>
              <a:t>Республикасында</a:t>
            </a:r>
            <a:r>
              <a:rPr lang="ru-RU" altLang="ja-JP" sz="2400" dirty="0">
                <a:solidFill>
                  <a:schemeClr val="tx1"/>
                </a:solidFill>
              </a:rPr>
              <a:t> </a:t>
            </a:r>
            <a:r>
              <a:rPr lang="ru-RU" altLang="ja-JP" sz="2400" dirty="0" err="1">
                <a:solidFill>
                  <a:schemeClr val="tx1"/>
                </a:solidFill>
              </a:rPr>
              <a:t>башталган</a:t>
            </a:r>
            <a:r>
              <a:rPr lang="ru-RU" altLang="ja-JP" sz="2400" dirty="0">
                <a:solidFill>
                  <a:schemeClr val="tx1"/>
                </a:solidFill>
              </a:rPr>
              <a:t> </a:t>
            </a:r>
            <a:r>
              <a:rPr lang="ru-RU" altLang="ja-JP" sz="2400" dirty="0" err="1">
                <a:solidFill>
                  <a:schemeClr val="tx1"/>
                </a:solidFill>
              </a:rPr>
              <a:t>жылы</a:t>
            </a:r>
            <a:r>
              <a:rPr lang="ja-JP" altLang="en-US" sz="2400" dirty="0">
                <a:solidFill>
                  <a:schemeClr val="tx1"/>
                </a:solidFill>
              </a:rPr>
              <a:t>：</a:t>
            </a:r>
            <a:r>
              <a:rPr lang="en-US" altLang="ja-JP" sz="2400" dirty="0">
                <a:solidFill>
                  <a:schemeClr val="tx1"/>
                </a:solidFill>
              </a:rPr>
              <a:t>1996</a:t>
            </a:r>
          </a:p>
          <a:p>
            <a:r>
              <a:rPr lang="ja-JP" altLang="en-US" sz="2400" dirty="0">
                <a:solidFill>
                  <a:schemeClr val="tx1"/>
                </a:solidFill>
              </a:rPr>
              <a:t>★</a:t>
            </a:r>
            <a:r>
              <a:rPr lang="ru-RU" altLang="ja-JP" sz="2400" dirty="0">
                <a:solidFill>
                  <a:schemeClr val="tx1"/>
                </a:solidFill>
              </a:rPr>
              <a:t>1 </a:t>
            </a:r>
            <a:r>
              <a:rPr lang="ru-RU" altLang="ja-JP" sz="2400" dirty="0" err="1">
                <a:solidFill>
                  <a:schemeClr val="tx1"/>
                </a:solidFill>
              </a:rPr>
              <a:t>долбоорго</a:t>
            </a:r>
            <a:r>
              <a:rPr lang="ru-RU" altLang="ja-JP" sz="2400" dirty="0">
                <a:solidFill>
                  <a:schemeClr val="tx1"/>
                </a:solidFill>
              </a:rPr>
              <a:t> </a:t>
            </a:r>
            <a:r>
              <a:rPr lang="ru-RU" altLang="ja-JP" sz="2400" dirty="0" err="1">
                <a:solidFill>
                  <a:schemeClr val="tx1"/>
                </a:solidFill>
              </a:rPr>
              <a:t>б</a:t>
            </a:r>
            <a:r>
              <a:rPr lang="ru-RU" altLang="ja-JP" sz="2800" dirty="0" err="1">
                <a:solidFill>
                  <a:schemeClr val="tx1"/>
                </a:solidFill>
              </a:rPr>
              <a:t>ө</a:t>
            </a:r>
            <a:r>
              <a:rPr lang="ru-RU" altLang="ja-JP" sz="2400" dirty="0" err="1">
                <a:solidFill>
                  <a:schemeClr val="tx1"/>
                </a:solidFill>
              </a:rPr>
              <a:t>л</a:t>
            </a:r>
            <a:r>
              <a:rPr lang="ru-RU" altLang="ja-JP" sz="2800" dirty="0" err="1">
                <a:solidFill>
                  <a:schemeClr val="tx1"/>
                </a:solidFill>
              </a:rPr>
              <a:t>ү</a:t>
            </a:r>
            <a:r>
              <a:rPr lang="ru-RU" altLang="ja-JP" sz="2400" dirty="0" err="1">
                <a:solidFill>
                  <a:schemeClr val="tx1"/>
                </a:solidFill>
              </a:rPr>
              <a:t>нг</a:t>
            </a:r>
            <a:r>
              <a:rPr lang="ru-RU" altLang="ja-JP" sz="2800" dirty="0" err="1">
                <a:solidFill>
                  <a:schemeClr val="tx1"/>
                </a:solidFill>
              </a:rPr>
              <a:t>ө</a:t>
            </a:r>
            <a:r>
              <a:rPr lang="ru-RU" altLang="ja-JP" sz="2400" dirty="0" err="1">
                <a:solidFill>
                  <a:schemeClr val="tx1"/>
                </a:solidFill>
              </a:rPr>
              <a:t>н</a:t>
            </a:r>
            <a:r>
              <a:rPr lang="ru-RU" altLang="ja-JP" sz="2400" dirty="0">
                <a:solidFill>
                  <a:schemeClr val="tx1"/>
                </a:solidFill>
              </a:rPr>
              <a:t> </a:t>
            </a:r>
            <a:r>
              <a:rPr lang="ru-RU" altLang="ja-JP" sz="2400" dirty="0" err="1">
                <a:solidFill>
                  <a:schemeClr val="tx1"/>
                </a:solidFill>
              </a:rPr>
              <a:t>гранттын</a:t>
            </a:r>
            <a:r>
              <a:rPr lang="ru-RU" altLang="ja-JP" sz="2400" dirty="0">
                <a:solidFill>
                  <a:schemeClr val="tx1"/>
                </a:solidFill>
              </a:rPr>
              <a:t> </a:t>
            </a:r>
            <a:r>
              <a:rPr lang="ru-RU" altLang="ja-JP" sz="2400" dirty="0" err="1">
                <a:solidFill>
                  <a:schemeClr val="tx1"/>
                </a:solidFill>
              </a:rPr>
              <a:t>суммасы</a:t>
            </a:r>
            <a:r>
              <a:rPr lang="ja-JP" altLang="en-US" sz="2400" dirty="0">
                <a:solidFill>
                  <a:schemeClr val="tx1"/>
                </a:solidFill>
              </a:rPr>
              <a:t>：</a:t>
            </a:r>
            <a:r>
              <a:rPr lang="ru-RU" altLang="ja-JP" sz="2400" dirty="0" err="1">
                <a:solidFill>
                  <a:schemeClr val="tx1"/>
                </a:solidFill>
              </a:rPr>
              <a:t>болжол</a:t>
            </a:r>
            <a:r>
              <a:rPr lang="ru-RU" altLang="ja-JP" sz="2400" dirty="0">
                <a:solidFill>
                  <a:schemeClr val="tx1"/>
                </a:solidFill>
              </a:rPr>
              <a:t> </a:t>
            </a:r>
            <a:r>
              <a:rPr lang="ru-RU" altLang="ja-JP" sz="2400" dirty="0" err="1">
                <a:solidFill>
                  <a:schemeClr val="tx1"/>
                </a:solidFill>
              </a:rPr>
              <a:t>менен</a:t>
            </a:r>
            <a:r>
              <a:rPr lang="ru-RU" altLang="ja-JP" sz="2400" dirty="0">
                <a:solidFill>
                  <a:schemeClr val="tx1"/>
                </a:solidFill>
              </a:rPr>
              <a:t> </a:t>
            </a:r>
            <a:r>
              <a:rPr lang="en-US" altLang="ja-JP" sz="2400" dirty="0">
                <a:solidFill>
                  <a:schemeClr val="tx1"/>
                </a:solidFill>
              </a:rPr>
              <a:t>90 000 </a:t>
            </a:r>
            <a:r>
              <a:rPr lang="ru-RU" altLang="ja-JP" sz="2400" dirty="0">
                <a:solidFill>
                  <a:schemeClr val="tx1"/>
                </a:solidFill>
              </a:rPr>
              <a:t>АКШ долл.</a:t>
            </a:r>
            <a:r>
              <a:rPr lang="ja-JP" altLang="en-US" sz="2400" dirty="0">
                <a:solidFill>
                  <a:schemeClr val="tx1"/>
                </a:solidFill>
              </a:rPr>
              <a:t>（</a:t>
            </a:r>
            <a:r>
              <a:rPr lang="en-US" altLang="ja-JP" sz="2400" dirty="0">
                <a:solidFill>
                  <a:schemeClr val="tx1"/>
                </a:solidFill>
              </a:rPr>
              <a:t>*</a:t>
            </a:r>
            <a:r>
              <a:rPr lang="ru-RU" altLang="ja-JP" sz="2400" dirty="0" err="1">
                <a:solidFill>
                  <a:schemeClr val="tx1"/>
                </a:solidFill>
              </a:rPr>
              <a:t>Япон</a:t>
            </a:r>
            <a:r>
              <a:rPr lang="ru-RU" altLang="ja-JP" sz="2400" dirty="0">
                <a:solidFill>
                  <a:schemeClr val="tx1"/>
                </a:solidFill>
              </a:rPr>
              <a:t> </a:t>
            </a:r>
            <a:r>
              <a:rPr lang="ru-RU" altLang="ja-JP" sz="2400" dirty="0" err="1">
                <a:solidFill>
                  <a:schemeClr val="tx1"/>
                </a:solidFill>
              </a:rPr>
              <a:t>иенасы</a:t>
            </a:r>
            <a:r>
              <a:rPr lang="ru-RU" altLang="ja-JP" sz="2400" dirty="0">
                <a:solidFill>
                  <a:schemeClr val="tx1"/>
                </a:solidFill>
              </a:rPr>
              <a:t> </a:t>
            </a:r>
            <a:r>
              <a:rPr lang="ru-RU" altLang="ja-JP" sz="2400" dirty="0" err="1">
                <a:solidFill>
                  <a:schemeClr val="tx1"/>
                </a:solidFill>
              </a:rPr>
              <a:t>жана</a:t>
            </a:r>
            <a:r>
              <a:rPr lang="ru-RU" altLang="ja-JP" sz="2400" dirty="0">
                <a:solidFill>
                  <a:schemeClr val="tx1"/>
                </a:solidFill>
              </a:rPr>
              <a:t> АКШ </a:t>
            </a:r>
            <a:r>
              <a:rPr lang="ru-RU" altLang="ja-JP" sz="2400" dirty="0" err="1">
                <a:solidFill>
                  <a:schemeClr val="tx1"/>
                </a:solidFill>
              </a:rPr>
              <a:t>доллардын</a:t>
            </a:r>
            <a:r>
              <a:rPr lang="ru-RU" altLang="ja-JP" sz="2400" dirty="0">
                <a:solidFill>
                  <a:schemeClr val="tx1"/>
                </a:solidFill>
              </a:rPr>
              <a:t> </a:t>
            </a:r>
            <a:r>
              <a:rPr lang="ru-RU" altLang="ja-JP" sz="2400" dirty="0" err="1">
                <a:solidFill>
                  <a:schemeClr val="tx1"/>
                </a:solidFill>
              </a:rPr>
              <a:t>алмаштыруу</a:t>
            </a:r>
            <a:r>
              <a:rPr lang="ru-RU" altLang="ja-JP" sz="2400" dirty="0">
                <a:solidFill>
                  <a:schemeClr val="tx1"/>
                </a:solidFill>
              </a:rPr>
              <a:t> </a:t>
            </a:r>
            <a:r>
              <a:rPr lang="ru-RU" altLang="ja-JP" sz="2400" dirty="0" err="1">
                <a:solidFill>
                  <a:schemeClr val="tx1"/>
                </a:solidFill>
              </a:rPr>
              <a:t>курсуна</a:t>
            </a:r>
            <a:r>
              <a:rPr lang="ru-RU" altLang="ja-JP" sz="2400" dirty="0">
                <a:solidFill>
                  <a:schemeClr val="tx1"/>
                </a:solidFill>
              </a:rPr>
              <a:t> карата</a:t>
            </a:r>
            <a:r>
              <a:rPr lang="ja-JP" altLang="en-US" sz="2400" dirty="0">
                <a:solidFill>
                  <a:schemeClr val="tx1"/>
                </a:solidFill>
              </a:rPr>
              <a:t>）</a:t>
            </a:r>
          </a:p>
        </p:txBody>
      </p:sp>
    </p:spTree>
    <p:extLst>
      <p:ext uri="{BB962C8B-B14F-4D97-AF65-F5344CB8AC3E}">
        <p14:creationId xmlns:p14="http://schemas.microsoft.com/office/powerpoint/2010/main" val="33845607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77333" y="609600"/>
            <a:ext cx="6151483" cy="788894"/>
          </a:xfrm>
        </p:spPr>
        <p:txBody>
          <a:bodyPr>
            <a:normAutofit/>
          </a:bodyPr>
          <a:lstStyle/>
          <a:p>
            <a:r>
              <a:rPr lang="ru-RU" altLang="ja-JP" dirty="0" err="1"/>
              <a:t>Долбоорлор</a:t>
            </a:r>
            <a:r>
              <a:rPr lang="ru-RU" altLang="ja-JP" dirty="0"/>
              <a:t> </a:t>
            </a:r>
            <a:r>
              <a:rPr lang="ru-RU" altLang="ja-JP" dirty="0" err="1"/>
              <a:t>тармак</a:t>
            </a:r>
            <a:r>
              <a:rPr lang="ru-RU" altLang="ja-JP" dirty="0"/>
              <a:t> </a:t>
            </a:r>
            <a:r>
              <a:rPr lang="ru-RU" altLang="ja-JP" dirty="0" err="1"/>
              <a:t>боюнча</a:t>
            </a:r>
            <a:r>
              <a:rPr lang="ru-RU" altLang="ja-JP" dirty="0"/>
              <a:t> </a:t>
            </a:r>
            <a:endParaRPr kumimoji="1" lang="ja-JP" altLang="en-US" dirty="0"/>
          </a:p>
        </p:txBody>
      </p:sp>
      <p:graphicFrame>
        <p:nvGraphicFramePr>
          <p:cNvPr id="12" name="コンテンツ プレースホルダー 1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73916167"/>
              </p:ext>
            </p:extLst>
          </p:nvPr>
        </p:nvGraphicFramePr>
        <p:xfrm>
          <a:off x="677690" y="1208175"/>
          <a:ext cx="9895060" cy="56692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58986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852763" y="4789035"/>
            <a:ext cx="8596668" cy="1320800"/>
          </a:xfrm>
        </p:spPr>
        <p:txBody>
          <a:bodyPr/>
          <a:lstStyle/>
          <a:p>
            <a:r>
              <a:rPr kumimoji="1" lang="ja-JP" altLang="en-US" dirty="0"/>
              <a:t>被供与団体の種類</a:t>
            </a:r>
          </a:p>
        </p:txBody>
      </p:sp>
      <p:graphicFrame>
        <p:nvGraphicFramePr>
          <p:cNvPr id="12" name="コンテンツ プレースホルダー 1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19032335"/>
              </p:ext>
            </p:extLst>
          </p:nvPr>
        </p:nvGraphicFramePr>
        <p:xfrm>
          <a:off x="188686" y="944880"/>
          <a:ext cx="10384064" cy="59131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タイトル 1">
            <a:extLst>
              <a:ext uri="{FF2B5EF4-FFF2-40B4-BE49-F238E27FC236}">
                <a16:creationId xmlns:a16="http://schemas.microsoft.com/office/drawing/2014/main" id="{02CFED3B-5E3B-1D92-D68A-E84752F50009}"/>
              </a:ext>
            </a:extLst>
          </p:cNvPr>
          <p:cNvSpPr txBox="1">
            <a:spLocks/>
          </p:cNvSpPr>
          <p:nvPr/>
        </p:nvSpPr>
        <p:spPr>
          <a:xfrm>
            <a:off x="677334" y="407851"/>
            <a:ext cx="5418666" cy="537029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77500" lnSpcReduction="2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kumimoji="1"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 kumimoji="1">
                <a:solidFill>
                  <a:schemeClr val="tx2"/>
                </a:solidFill>
              </a:defRPr>
            </a:lvl2pPr>
            <a:lvl3pPr eaLnBrk="1" hangingPunct="1">
              <a:defRPr kumimoji="1">
                <a:solidFill>
                  <a:schemeClr val="tx2"/>
                </a:solidFill>
              </a:defRPr>
            </a:lvl3pPr>
            <a:lvl4pPr eaLnBrk="1" hangingPunct="1">
              <a:defRPr kumimoji="1">
                <a:solidFill>
                  <a:schemeClr val="tx2"/>
                </a:solidFill>
              </a:defRPr>
            </a:lvl4pPr>
            <a:lvl5pPr eaLnBrk="1" hangingPunct="1">
              <a:defRPr kumimoji="1">
                <a:solidFill>
                  <a:schemeClr val="tx2"/>
                </a:solidFill>
              </a:defRPr>
            </a:lvl5pPr>
            <a:lvl6pPr eaLnBrk="1" hangingPunct="1">
              <a:defRPr kumimoji="1">
                <a:solidFill>
                  <a:schemeClr val="tx2"/>
                </a:solidFill>
              </a:defRPr>
            </a:lvl6pPr>
            <a:lvl7pPr eaLnBrk="1" hangingPunct="1">
              <a:defRPr kumimoji="1">
                <a:solidFill>
                  <a:schemeClr val="tx2"/>
                </a:solidFill>
              </a:defRPr>
            </a:lvl7pPr>
            <a:lvl8pPr eaLnBrk="1" hangingPunct="1">
              <a:defRPr kumimoji="1">
                <a:solidFill>
                  <a:schemeClr val="tx2"/>
                </a:solidFill>
              </a:defRPr>
            </a:lvl8pPr>
            <a:lvl9pPr eaLnBrk="1" hangingPunct="1">
              <a:defRPr kumimoji="1">
                <a:solidFill>
                  <a:schemeClr val="tx2"/>
                </a:solidFill>
              </a:defRPr>
            </a:lvl9pPr>
          </a:lstStyle>
          <a:p>
            <a:r>
              <a:rPr lang="ru-RU" altLang="ja-JP" dirty="0"/>
              <a:t>Грант </a:t>
            </a:r>
            <a:r>
              <a:rPr lang="ru-RU" altLang="ja-JP" dirty="0" err="1"/>
              <a:t>алуучулар</a:t>
            </a:r>
            <a:r>
              <a:rPr lang="ru-RU" altLang="ja-JP" dirty="0"/>
              <a:t> туру </a:t>
            </a:r>
            <a:r>
              <a:rPr lang="ru-RU" altLang="ja-JP" dirty="0" err="1"/>
              <a:t>боюнча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0800522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ja-JP" dirty="0" err="1"/>
              <a:t>Региондор</a:t>
            </a:r>
            <a:r>
              <a:rPr lang="ru-RU" altLang="ja-JP" dirty="0"/>
              <a:t> </a:t>
            </a:r>
            <a:r>
              <a:rPr lang="ru-RU" altLang="ja-JP" dirty="0" err="1"/>
              <a:t>арасындагы</a:t>
            </a:r>
            <a:r>
              <a:rPr lang="ru-RU" altLang="ja-JP" dirty="0"/>
              <a:t> баланс</a:t>
            </a:r>
            <a:endParaRPr kumimoji="1" lang="ja-JP" altLang="en-US" dirty="0"/>
          </a:p>
        </p:txBody>
      </p:sp>
      <p:graphicFrame>
        <p:nvGraphicFramePr>
          <p:cNvPr id="12" name="コンテンツ プレースホルダー 1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39685039"/>
              </p:ext>
            </p:extLst>
          </p:nvPr>
        </p:nvGraphicFramePr>
        <p:xfrm>
          <a:off x="712086" y="1163320"/>
          <a:ext cx="10565514" cy="56692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159497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66750"/>
          </a:xfrm>
        </p:spPr>
        <p:txBody>
          <a:bodyPr>
            <a:normAutofit fontScale="90000"/>
          </a:bodyPr>
          <a:lstStyle/>
          <a:p>
            <a:r>
              <a:rPr lang="ru-RU" altLang="ja-JP" dirty="0"/>
              <a:t>Ар </a:t>
            </a:r>
            <a:r>
              <a:rPr lang="ru-RU" altLang="ja-JP" dirty="0" err="1"/>
              <a:t>бир</a:t>
            </a:r>
            <a:r>
              <a:rPr lang="ru-RU" altLang="ja-JP" dirty="0"/>
              <a:t> </a:t>
            </a:r>
            <a:r>
              <a:rPr lang="ru-RU" altLang="ja-JP" dirty="0" err="1"/>
              <a:t>жылга</a:t>
            </a:r>
            <a:r>
              <a:rPr lang="ru-RU" altLang="ja-JP" dirty="0"/>
              <a:t> карата </a:t>
            </a:r>
            <a:r>
              <a:rPr lang="ru-RU" altLang="ja-JP" dirty="0" err="1"/>
              <a:t>гранттын</a:t>
            </a:r>
            <a:r>
              <a:rPr lang="ru-RU" altLang="ja-JP" dirty="0"/>
              <a:t> </a:t>
            </a:r>
            <a:r>
              <a:rPr lang="ru-RU" altLang="ja-JP" dirty="0" err="1"/>
              <a:t>суммасы</a:t>
            </a:r>
            <a:r>
              <a:rPr lang="ru-RU" altLang="ja-JP" dirty="0"/>
              <a:t> </a:t>
            </a:r>
            <a:endParaRPr kumimoji="1" lang="ja-JP" altLang="en-US" dirty="0"/>
          </a:p>
        </p:txBody>
      </p:sp>
      <p:graphicFrame>
        <p:nvGraphicFramePr>
          <p:cNvPr id="15" name="コンテンツ プレースホルダー 1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97891113"/>
              </p:ext>
            </p:extLst>
          </p:nvPr>
        </p:nvGraphicFramePr>
        <p:xfrm>
          <a:off x="315911" y="1276349"/>
          <a:ext cx="10624615" cy="51029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682218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01040"/>
          </a:xfrm>
        </p:spPr>
        <p:txBody>
          <a:bodyPr>
            <a:normAutofit fontScale="90000"/>
          </a:bodyPr>
          <a:lstStyle/>
          <a:p>
            <a:r>
              <a:rPr kumimoji="1" lang="ru-RU" altLang="ja-JP" dirty="0" err="1"/>
              <a:t>Долбоорлордун</a:t>
            </a:r>
            <a:r>
              <a:rPr kumimoji="1" lang="ru-RU" altLang="ja-JP" dirty="0"/>
              <a:t> саны ар </a:t>
            </a:r>
            <a:r>
              <a:rPr kumimoji="1" lang="ru-RU" altLang="ja-JP" dirty="0" err="1"/>
              <a:t>бир</a:t>
            </a:r>
            <a:r>
              <a:rPr kumimoji="1" lang="ru-RU" altLang="ja-JP" dirty="0"/>
              <a:t> </a:t>
            </a:r>
            <a:r>
              <a:rPr kumimoji="1" lang="ru-RU" altLang="ja-JP" dirty="0" err="1"/>
              <a:t>жылга</a:t>
            </a:r>
            <a:r>
              <a:rPr kumimoji="1" lang="ru-RU" altLang="ja-JP" dirty="0"/>
              <a:t> карата</a:t>
            </a:r>
            <a:endParaRPr kumimoji="1" lang="ja-JP" altLang="en-US" dirty="0"/>
          </a:p>
        </p:txBody>
      </p:sp>
      <p:graphicFrame>
        <p:nvGraphicFramePr>
          <p:cNvPr id="15" name="コンテンツ プレースホルダー 1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48670434"/>
              </p:ext>
            </p:extLst>
          </p:nvPr>
        </p:nvGraphicFramePr>
        <p:xfrm>
          <a:off x="677862" y="1181100"/>
          <a:ext cx="9285287" cy="48609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429027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77334" y="203200"/>
            <a:ext cx="8596668" cy="1320800"/>
          </a:xfrm>
        </p:spPr>
        <p:txBody>
          <a:bodyPr/>
          <a:lstStyle/>
          <a:p>
            <a:r>
              <a:rPr lang="ru-RU" altLang="ja-JP" dirty="0" err="1"/>
              <a:t>Суроо-талаптардын</a:t>
            </a:r>
            <a:r>
              <a:rPr lang="ru-RU" altLang="ja-JP" dirty="0"/>
              <a:t> </a:t>
            </a:r>
            <a:r>
              <a:rPr lang="ru-RU" altLang="ja-JP" dirty="0" err="1"/>
              <a:t>жана</a:t>
            </a:r>
            <a:r>
              <a:rPr lang="ru-RU" altLang="ja-JP" dirty="0"/>
              <a:t> </a:t>
            </a:r>
            <a:r>
              <a:rPr lang="ru-RU" altLang="ja-JP" dirty="0" err="1"/>
              <a:t>ишке</a:t>
            </a:r>
            <a:r>
              <a:rPr lang="ru-RU" altLang="ja-JP" dirty="0"/>
              <a:t> </a:t>
            </a:r>
            <a:r>
              <a:rPr lang="ru-RU" altLang="ja-JP" dirty="0" err="1"/>
              <a:t>ашырылган</a:t>
            </a:r>
            <a:r>
              <a:rPr lang="ru-RU" altLang="ja-JP" dirty="0"/>
              <a:t> </a:t>
            </a:r>
            <a:r>
              <a:rPr lang="ru-RU" altLang="ja-JP" dirty="0" err="1"/>
              <a:t>долбоорлорун</a:t>
            </a:r>
            <a:r>
              <a:rPr lang="ru-RU" altLang="ja-JP" dirty="0"/>
              <a:t> саны</a:t>
            </a:r>
            <a:endParaRPr kumimoji="1" lang="ja-JP" altLang="en-US" dirty="0"/>
          </a:p>
        </p:txBody>
      </p:sp>
      <p:graphicFrame>
        <p:nvGraphicFramePr>
          <p:cNvPr id="15" name="コンテンツ プレースホルダー 1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74799179"/>
              </p:ext>
            </p:extLst>
          </p:nvPr>
        </p:nvGraphicFramePr>
        <p:xfrm>
          <a:off x="246744" y="1387475"/>
          <a:ext cx="9715878" cy="48609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48067681"/>
      </p:ext>
    </p:extLst>
  </p:cSld>
  <p:clrMapOvr>
    <a:masterClrMapping/>
  </p:clrMapOvr>
</p:sld>
</file>

<file path=ppt/theme/theme1.xml><?xml version="1.0" encoding="utf-8"?>
<a:theme xmlns:a="http://schemas.openxmlformats.org/drawingml/2006/main" name="ファセット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Words>141</Words>
  <PresentationFormat>ワイド画面</PresentationFormat>
  <Paragraphs>37</Paragraphs>
  <Slides>8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8</vt:i4>
      </vt:variant>
    </vt:vector>
  </HeadingPairs>
  <TitlesOfParts>
    <vt:vector size="13" baseType="lpstr">
      <vt:lpstr>Arial</vt:lpstr>
      <vt:lpstr>Calibri</vt:lpstr>
      <vt:lpstr>Trebuchet MS</vt:lpstr>
      <vt:lpstr>Wingdings 3</vt:lpstr>
      <vt:lpstr>ファセット</vt:lpstr>
      <vt:lpstr>​Чөптүн тамыры жана адамзат коопсуздугу  Грант программасынын 1996-2024 жж. жетишкендиктери  </vt:lpstr>
      <vt:lpstr>Негизги маалыматтар</vt:lpstr>
      <vt:lpstr>Долбоорлор тармак боюнча </vt:lpstr>
      <vt:lpstr>被供与団体の種類</vt:lpstr>
      <vt:lpstr>Региондор арасындагы баланс</vt:lpstr>
      <vt:lpstr>Ар бир жылга карата гранттын суммасы </vt:lpstr>
      <vt:lpstr>Долбоорлордун саны ар бир жылга карата</vt:lpstr>
      <vt:lpstr>Суроо-талаптардын жана ишке ашырылган долбоорлорун саны</vt:lpstr>
    </vt:vector>
  </TitlesOfParts>
  <LinksUpToDate>false</LinksUpToDate>
  <SharedDoc>false</SharedDoc>
  <HyperlinksChanged>false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